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60" r:id="rId2"/>
  </p:sldMasterIdLst>
  <p:notesMasterIdLst>
    <p:notesMasterId r:id="rId36"/>
  </p:notesMasterIdLst>
  <p:sldIdLst>
    <p:sldId id="258" r:id="rId3"/>
    <p:sldId id="259" r:id="rId4"/>
    <p:sldId id="260" r:id="rId5"/>
    <p:sldId id="291" r:id="rId6"/>
    <p:sldId id="261" r:id="rId7"/>
    <p:sldId id="262" r:id="rId8"/>
    <p:sldId id="263" r:id="rId9"/>
    <p:sldId id="283" r:id="rId10"/>
    <p:sldId id="285" r:id="rId11"/>
    <p:sldId id="268" r:id="rId12"/>
    <p:sldId id="265" r:id="rId13"/>
    <p:sldId id="266" r:id="rId14"/>
    <p:sldId id="267" r:id="rId15"/>
    <p:sldId id="288" r:id="rId16"/>
    <p:sldId id="297" r:id="rId17"/>
    <p:sldId id="270" r:id="rId18"/>
    <p:sldId id="271" r:id="rId19"/>
    <p:sldId id="272" r:id="rId20"/>
    <p:sldId id="274" r:id="rId21"/>
    <p:sldId id="287" r:id="rId22"/>
    <p:sldId id="273" r:id="rId23"/>
    <p:sldId id="275" r:id="rId24"/>
    <p:sldId id="295" r:id="rId25"/>
    <p:sldId id="298" r:id="rId26"/>
    <p:sldId id="284" r:id="rId27"/>
    <p:sldId id="292" r:id="rId28"/>
    <p:sldId id="277" r:id="rId29"/>
    <p:sldId id="290" r:id="rId30"/>
    <p:sldId id="296" r:id="rId31"/>
    <p:sldId id="294" r:id="rId32"/>
    <p:sldId id="280" r:id="rId33"/>
    <p:sldId id="282" r:id="rId34"/>
    <p:sldId id="299" r:id="rId35"/>
  </p:sldIdLst>
  <p:sldSz cx="9144000" cy="5143500" type="screen16x9"/>
  <p:notesSz cx="6858000" cy="9144000"/>
  <p:defaultTextStyle>
    <a:defPPr>
      <a:defRPr lang="en-US"/>
    </a:defPPr>
    <a:lvl1pPr marL="0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94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88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582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776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969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9163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357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551" algn="l" defTabSz="81638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01AF12"/>
    <a:srgbClr val="4F81BD"/>
    <a:srgbClr val="1F497D"/>
    <a:srgbClr val="000000"/>
    <a:srgbClr val="FFFFFF"/>
    <a:srgbClr val="23ED01"/>
    <a:srgbClr val="ECF1FA"/>
    <a:srgbClr val="F2F7FC"/>
    <a:srgbClr val="E4E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0" autoAdjust="0"/>
    <p:restoredTop sz="94184" autoAdjust="0"/>
  </p:normalViewPr>
  <p:slideViewPr>
    <p:cSldViewPr>
      <p:cViewPr varScale="1">
        <p:scale>
          <a:sx n="115" d="100"/>
          <a:sy n="115" d="100"/>
        </p:scale>
        <p:origin x="798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321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13876-D209-4851-8431-E6C7A8AFA538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4EE1D-20BE-45A0-96E5-F1C5F901D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240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9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03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33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59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000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66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34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47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4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336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6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69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741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95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52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52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514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747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47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93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9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329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99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1966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71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2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994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78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50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65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4EE1D-20BE-45A0-96E5-F1C5F901D2D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48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0250" y="695644"/>
            <a:ext cx="6191250" cy="640556"/>
          </a:xfrm>
        </p:spPr>
        <p:txBody>
          <a:bodyPr>
            <a:noAutofit/>
          </a:bodyPr>
          <a:lstStyle>
            <a:lvl1pPr algn="l"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328093"/>
            <a:ext cx="6400800" cy="473551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71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62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71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238251"/>
            <a:ext cx="6286500" cy="1958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2674" y="810971"/>
            <a:ext cx="6131201" cy="450056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7875" y="1288575"/>
            <a:ext cx="6143625" cy="330676"/>
          </a:xfrm>
        </p:spPr>
        <p:txBody>
          <a:bodyPr>
            <a:no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16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245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32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40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49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573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5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54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32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00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42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3375"/>
            <a:ext cx="8229600" cy="619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750"/>
            <a:ext cx="8229600" cy="347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4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0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675" y="247650"/>
            <a:ext cx="3290888" cy="52661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9" y="247650"/>
            <a:ext cx="9723437" cy="526613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05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81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163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2458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3277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4096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49163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5735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6555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8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838" y="1440656"/>
            <a:ext cx="6507162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401" y="1440656"/>
            <a:ext cx="6507163" cy="4073129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6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8194" indent="0">
              <a:buNone/>
              <a:defRPr sz="1800" b="1"/>
            </a:lvl2pPr>
            <a:lvl3pPr marL="816388" indent="0">
              <a:buNone/>
              <a:defRPr sz="1600" b="1"/>
            </a:lvl3pPr>
            <a:lvl4pPr marL="1224582" indent="0">
              <a:buNone/>
              <a:defRPr sz="1400" b="1"/>
            </a:lvl4pPr>
            <a:lvl5pPr marL="1632776" indent="0">
              <a:buNone/>
              <a:defRPr sz="1400" b="1"/>
            </a:lvl5pPr>
            <a:lvl6pPr marL="2040969" indent="0">
              <a:buNone/>
              <a:defRPr sz="1400" b="1"/>
            </a:lvl6pPr>
            <a:lvl7pPr marL="2449163" indent="0">
              <a:buNone/>
              <a:defRPr sz="1400" b="1"/>
            </a:lvl7pPr>
            <a:lvl8pPr marL="2857357" indent="0">
              <a:buNone/>
              <a:defRPr sz="1400" b="1"/>
            </a:lvl8pPr>
            <a:lvl9pPr marL="3265551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98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22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30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8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1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900"/>
            </a:lvl1pPr>
            <a:lvl2pPr marL="408194" indent="0">
              <a:buNone/>
              <a:defRPr sz="2500"/>
            </a:lvl2pPr>
            <a:lvl3pPr marL="816388" indent="0">
              <a:buNone/>
              <a:defRPr sz="2100"/>
            </a:lvl3pPr>
            <a:lvl4pPr marL="1224582" indent="0">
              <a:buNone/>
              <a:defRPr sz="1800"/>
            </a:lvl4pPr>
            <a:lvl5pPr marL="1632776" indent="0">
              <a:buNone/>
              <a:defRPr sz="1800"/>
            </a:lvl5pPr>
            <a:lvl6pPr marL="2040969" indent="0">
              <a:buNone/>
              <a:defRPr sz="1800"/>
            </a:lvl6pPr>
            <a:lvl7pPr marL="2449163" indent="0">
              <a:buNone/>
              <a:defRPr sz="1800"/>
            </a:lvl7pPr>
            <a:lvl8pPr marL="2857357" indent="0">
              <a:buNone/>
              <a:defRPr sz="1800"/>
            </a:lvl8pPr>
            <a:lvl9pPr marL="3265551" indent="0">
              <a:buNone/>
              <a:defRPr sz="18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300"/>
            </a:lvl1pPr>
            <a:lvl2pPr marL="408194" indent="0">
              <a:buNone/>
              <a:defRPr sz="1100"/>
            </a:lvl2pPr>
            <a:lvl3pPr marL="816388" indent="0">
              <a:buNone/>
              <a:defRPr sz="900"/>
            </a:lvl3pPr>
            <a:lvl4pPr marL="1224582" indent="0">
              <a:buNone/>
              <a:defRPr sz="800"/>
            </a:lvl4pPr>
            <a:lvl5pPr marL="1632776" indent="0">
              <a:buNone/>
              <a:defRPr sz="800"/>
            </a:lvl5pPr>
            <a:lvl6pPr marL="2040969" indent="0">
              <a:buNone/>
              <a:defRPr sz="800"/>
            </a:lvl6pPr>
            <a:lvl7pPr marL="2449163" indent="0">
              <a:buNone/>
              <a:defRPr sz="800"/>
            </a:lvl7pPr>
            <a:lvl8pPr marL="2857357" indent="0">
              <a:buNone/>
              <a:defRPr sz="800"/>
            </a:lvl8pPr>
            <a:lvl9pPr marL="3265551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422DD-A41A-4E5D-8029-9F7A4091C193}" type="datetimeFigureOut">
              <a:rPr lang="en-US" smtClean="0"/>
              <a:t>8/27/2014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E8FB5-F7ED-4E90-B5C1-958EB4BE6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2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81639" tIns="40819" rIns="81639" bIns="408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242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85875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34375" y="4767263"/>
            <a:ext cx="35242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93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816388" rtl="0" eaLnBrk="1" latinLnBrk="0" hangingPunct="1">
        <a:spcBef>
          <a:spcPct val="0"/>
        </a:spcBef>
        <a:buNone/>
        <a:defRPr sz="39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2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6500" y="95250"/>
            <a:ext cx="6372225" cy="523875"/>
          </a:xfrm>
          <a:prstGeom prst="rect">
            <a:avLst/>
          </a:prstGeom>
        </p:spPr>
        <p:txBody>
          <a:bodyPr vert="horz" lIns="81639" tIns="40819" rIns="81639" bIns="40819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09625"/>
            <a:ext cx="8229600" cy="395287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781050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l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D8422DD-A41A-4E5D-8029-9F7A4091C193}" type="datetimeFigureOut">
              <a:rPr lang="en-US" smtClean="0"/>
              <a:pPr/>
              <a:t>8/27/2014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8250" y="4767263"/>
            <a:ext cx="70008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ct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9125" y="4767263"/>
            <a:ext cx="447675" cy="273844"/>
          </a:xfrm>
          <a:prstGeom prst="rect">
            <a:avLst/>
          </a:prstGeom>
        </p:spPr>
        <p:txBody>
          <a:bodyPr vert="horz" lIns="81639" tIns="40819" rIns="81639" bIns="40819" rtlCol="0" anchor="ctr"/>
          <a:lstStyle>
            <a:lvl1pPr algn="r">
              <a:defRPr sz="11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96E8FB5-F7ED-4E90-B5C1-958EB4BE69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3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816388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06146" indent="-306146" algn="l" defTabSz="816388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63315" indent="-255121" algn="l" defTabSz="816388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20485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428679" indent="-204097" algn="l" defTabSz="816388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836873" indent="-204097" algn="l" defTabSz="816388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245066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81638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816388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png"/><Relationship Id="rId12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0.png"/><Relationship Id="rId4" Type="http://schemas.openxmlformats.org/officeDocument/2006/relationships/image" Target="../media/image300.png"/><Relationship Id="rId9" Type="http://schemas.openxmlformats.org/officeDocument/2006/relationships/image" Target="../media/image3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Relationship Id="rId6" Type="http://schemas.openxmlformats.org/officeDocument/2006/relationships/image" Target="../media/image42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wmv"/><Relationship Id="rId2" Type="http://schemas.microsoft.com/office/2007/relationships/media" Target="../media/media2.wmv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video" Target="../media/media3.wmv"/><Relationship Id="rId7" Type="http://schemas.openxmlformats.org/officeDocument/2006/relationships/image" Target="../media/image440.png"/><Relationship Id="rId2" Type="http://schemas.microsoft.com/office/2007/relationships/media" Target="../media/media3.wmv"/><Relationship Id="rId1" Type="http://schemas.openxmlformats.org/officeDocument/2006/relationships/tags" Target="../tags/tag12.xml"/><Relationship Id="rId6" Type="http://schemas.openxmlformats.org/officeDocument/2006/relationships/image" Target="../media/image47.png"/><Relationship Id="rId11" Type="http://schemas.openxmlformats.org/officeDocument/2006/relationships/image" Target="../media/image49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500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4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4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6" Type="http://schemas.openxmlformats.org/officeDocument/2006/relationships/image" Target="../media/image50.jpeg"/><Relationship Id="rId5" Type="http://schemas.openxmlformats.org/officeDocument/2006/relationships/image" Target="../media/image510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0.jpeg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57.png"/><Relationship Id="rId11" Type="http://schemas.openxmlformats.org/officeDocument/2006/relationships/image" Target="../media/image67.png"/><Relationship Id="rId5" Type="http://schemas.openxmlformats.org/officeDocument/2006/relationships/image" Target="../media/image480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560.png"/><Relationship Id="rId5" Type="http://schemas.openxmlformats.org/officeDocument/2006/relationships/image" Target="../media/image69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68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6" Type="http://schemas.openxmlformats.org/officeDocument/2006/relationships/image" Target="../media/image771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wmv"/><Relationship Id="rId2" Type="http://schemas.microsoft.com/office/2007/relationships/media" Target="../media/media4.wmv"/><Relationship Id="rId1" Type="http://schemas.openxmlformats.org/officeDocument/2006/relationships/tags" Target="../tags/tag19.xml"/><Relationship Id="rId6" Type="http://schemas.openxmlformats.org/officeDocument/2006/relationships/image" Target="../media/image78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video" Target="../media/media4.wmv"/><Relationship Id="rId7" Type="http://schemas.openxmlformats.org/officeDocument/2006/relationships/notesSlide" Target="../notesSlides/notesSlide24.xml"/><Relationship Id="rId2" Type="http://schemas.microsoft.com/office/2007/relationships/media" Target="../media/media4.wmv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13.xml"/><Relationship Id="rId5" Type="http://schemas.openxmlformats.org/officeDocument/2006/relationships/video" Target="../media/media3.wmv"/><Relationship Id="rId4" Type="http://schemas.microsoft.com/office/2007/relationships/media" Target="../media/media3.wmv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wmv"/><Relationship Id="rId2" Type="http://schemas.microsoft.com/office/2007/relationships/media" Target="../media/media5.wmv"/><Relationship Id="rId1" Type="http://schemas.openxmlformats.org/officeDocument/2006/relationships/tags" Target="../tags/tag21.xml"/><Relationship Id="rId6" Type="http://schemas.openxmlformats.org/officeDocument/2006/relationships/image" Target="../media/image79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6" Type="http://schemas.openxmlformats.org/officeDocument/2006/relationships/image" Target="../media/image81.png"/><Relationship Id="rId5" Type="http://schemas.openxmlformats.org/officeDocument/2006/relationships/image" Target="../media/image83.png"/><Relationship Id="rId4" Type="http://schemas.openxmlformats.org/officeDocument/2006/relationships/image" Target="../media/image8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video" Target="../media/media6.wmv"/><Relationship Id="rId7" Type="http://schemas.openxmlformats.org/officeDocument/2006/relationships/image" Target="../media/image86.png"/><Relationship Id="rId2" Type="http://schemas.microsoft.com/office/2007/relationships/media" Target="../media/media6.wmv"/><Relationship Id="rId1" Type="http://schemas.openxmlformats.org/officeDocument/2006/relationships/tags" Target="../tags/tag23.xml"/><Relationship Id="rId6" Type="http://schemas.openxmlformats.org/officeDocument/2006/relationships/image" Target="../media/image85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video" Target="../media/media7.wmv"/><Relationship Id="rId2" Type="http://schemas.microsoft.com/office/2007/relationships/media" Target="../media/media7.wmv"/><Relationship Id="rId1" Type="http://schemas.openxmlformats.org/officeDocument/2006/relationships/tags" Target="../tags/tag25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dom.weizmann.ac.il/~/noamaig/html/projects/bd3d/bd3d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wmv"/><Relationship Id="rId7" Type="http://schemas.openxmlformats.org/officeDocument/2006/relationships/image" Target="../media/image10.png"/><Relationship Id="rId2" Type="http://schemas.microsoft.com/office/2007/relationships/media" Target="../media/media1.wmv"/><Relationship Id="rId1" Type="http://schemas.openxmlformats.org/officeDocument/2006/relationships/tags" Target="../tags/tag2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video" Target="NUL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15.png"/><Relationship Id="rId4" Type="http://schemas.openxmlformats.org/officeDocument/2006/relationships/image" Target="../media/image100.png"/><Relationship Id="rId9" Type="http://schemas.openxmlformats.org/officeDocument/2006/relationships/image" Target="../media/image13.png"/><Relationship Id="rId14" Type="http://schemas.openxmlformats.org/officeDocument/2006/relationships/image" Target="../media/image1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6" Type="http://schemas.openxmlformats.org/officeDocument/2006/relationships/image" Target="../media/image21.jpe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457200" y="1123950"/>
            <a:ext cx="5181600" cy="3352800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Injective and Bounded Distortion mappings in 3D</a:t>
            </a:r>
          </a:p>
          <a:p>
            <a:pPr algn="ctr"/>
            <a:endParaRPr lang="en-US" dirty="0"/>
          </a:p>
          <a:p>
            <a:pPr algn="ctr"/>
            <a:r>
              <a:rPr lang="en-US" sz="2000" dirty="0" smtClean="0"/>
              <a:t>Noam Aigerman &amp; Yaron Lipman</a:t>
            </a:r>
          </a:p>
          <a:p>
            <a:pPr algn="ctr"/>
            <a:r>
              <a:rPr lang="en-US" sz="2000" dirty="0" smtClean="0"/>
              <a:t>Weizmann Institute of Science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61950"/>
            <a:ext cx="1980861" cy="128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3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96">
        <p:fade/>
      </p:transition>
    </mc:Choice>
    <mc:Fallback xmlns="">
      <p:transition spd="med" advTm="209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7232311" cy="523875"/>
          </a:xfrm>
        </p:spPr>
        <p:txBody>
          <a:bodyPr/>
          <a:lstStyle/>
          <a:p>
            <a:pPr algn="l"/>
            <a:r>
              <a:rPr lang="en-US" dirty="0" smtClean="0"/>
              <a:t>Signed SVD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273910" y="819150"/>
            <a:ext cx="3039481" cy="5429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“Classic” SVD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13940" y="1460290"/>
            <a:ext cx="4267200" cy="278786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65620" y="1536780"/>
                <a:ext cx="3915519" cy="1650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𝑈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70C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  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20" y="1536780"/>
                <a:ext cx="3915519" cy="165070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Brace 18"/>
          <p:cNvSpPr/>
          <p:nvPr/>
        </p:nvSpPr>
        <p:spPr>
          <a:xfrm rot="5400000">
            <a:off x="1046035" y="2222121"/>
            <a:ext cx="136863" cy="3038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2539" y="2427796"/>
            <a:ext cx="1339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Unitary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11814" y="2394875"/>
            <a:ext cx="114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Unitary</a:t>
            </a:r>
          </a:p>
        </p:txBody>
      </p:sp>
      <p:sp>
        <p:nvSpPr>
          <p:cNvPr id="22" name="Right Brace 21"/>
          <p:cNvSpPr/>
          <p:nvPr/>
        </p:nvSpPr>
        <p:spPr>
          <a:xfrm rot="5400000">
            <a:off x="3705578" y="2204206"/>
            <a:ext cx="136863" cy="3038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19543" y="2989821"/>
                <a:ext cx="29757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≥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43" y="2989821"/>
                <a:ext cx="2975796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333339" y="2394875"/>
            <a:ext cx="1585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Rotation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75972" y="2437321"/>
            <a:ext cx="1438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66589" y="3010993"/>
                <a:ext cx="3018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89" y="3010993"/>
                <a:ext cx="30180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2000" r="-14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43953" y="3012128"/>
                <a:ext cx="3018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953" y="3012128"/>
                <a:ext cx="301803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2000" r="-1400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52856" y="3562350"/>
                <a:ext cx="39429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sign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sign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56" y="3562350"/>
                <a:ext cx="3942944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/>
          <p:cNvGrpSpPr/>
          <p:nvPr/>
        </p:nvGrpSpPr>
        <p:grpSpPr>
          <a:xfrm>
            <a:off x="5257800" y="1460290"/>
            <a:ext cx="3532813" cy="2081551"/>
            <a:chOff x="136406" y="949478"/>
            <a:chExt cx="2057400" cy="2076914"/>
          </a:xfrm>
        </p:grpSpPr>
        <p:sp>
          <p:nvSpPr>
            <p:cNvPr id="31" name="Rounded Rectangle 30"/>
            <p:cNvSpPr/>
            <p:nvPr/>
          </p:nvSpPr>
          <p:spPr>
            <a:xfrm>
              <a:off x="136406" y="949478"/>
              <a:ext cx="2057400" cy="2076914"/>
            </a:xfrm>
            <a:prstGeom prst="roundRect">
              <a:avLst/>
            </a:prstGeom>
            <a:solidFill>
              <a:srgbClr val="81C9F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7302" y="1024146"/>
              <a:ext cx="1553431" cy="252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Bounded Distortion</a:t>
              </a:r>
              <a:endParaRPr lang="en-US" sz="2000" b="1" u="sng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5590214" y="2708622"/>
                <a:ext cx="1017330" cy="694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eaLnBrk="1" hangingPunct="1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214" y="2708622"/>
                <a:ext cx="1017330" cy="69487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5257800" y="2137377"/>
                <a:ext cx="1450400" cy="425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eaLnBrk="1" hangingPunct="1">
                  <a:spcBef>
                    <a:spcPts val="200"/>
                  </a:spcBef>
                  <a:spcAft>
                    <a:spcPts val="2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ysClr val="windowText" lastClr="000000"/>
                              </a:solidFill>
                              <a:latin typeface="Cambria Math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ysClr val="windowText" lastClr="00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137377"/>
                <a:ext cx="1450400" cy="42575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7380714" y="2094473"/>
                <a:ext cx="972702" cy="425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eaLnBrk="1" hangingPunct="1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&gt;</m:t>
                      </m:r>
                      <m:r>
                        <a:rPr lang="en-US" sz="20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714" y="2094473"/>
                <a:ext cx="972702" cy="425758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7360712" y="2816007"/>
                <a:ext cx="1264192" cy="425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≤</m:t>
                      </m:r>
                      <m:r>
                        <a:rPr lang="en-US" sz="2000" b="0" i="1" smtClean="0">
                          <a:latin typeface="Cambria Math"/>
                        </a:rPr>
                        <m:t>𝐾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𝜎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712" y="2816007"/>
                <a:ext cx="1264192" cy="425758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Content Placeholder 2"/>
          <p:cNvSpPr txBox="1">
            <a:spLocks/>
          </p:cNvSpPr>
          <p:nvPr/>
        </p:nvSpPr>
        <p:spPr>
          <a:xfrm>
            <a:off x="1475369" y="819150"/>
            <a:ext cx="3039481" cy="5429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dirty="0" smtClean="0"/>
              <a:t>Signed</a:t>
            </a:r>
            <a:r>
              <a:rPr lang="en-US" dirty="0" smtClean="0"/>
              <a:t> SVD</a:t>
            </a:r>
            <a:endParaRPr lang="en-US" dirty="0"/>
          </a:p>
        </p:txBody>
      </p:sp>
      <p:sp>
        <p:nvSpPr>
          <p:cNvPr id="5" name="Left-Right Arrow 4"/>
          <p:cNvSpPr/>
          <p:nvPr/>
        </p:nvSpPr>
        <p:spPr>
          <a:xfrm>
            <a:off x="6697690" y="2269555"/>
            <a:ext cx="672514" cy="1547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-Right Arrow 36"/>
          <p:cNvSpPr/>
          <p:nvPr/>
        </p:nvSpPr>
        <p:spPr>
          <a:xfrm>
            <a:off x="6692305" y="2958345"/>
            <a:ext cx="672514" cy="1547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022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3509">
        <p:fade/>
      </p:transition>
    </mc:Choice>
    <mc:Fallback xmlns="">
      <p:transition spd="med" advTm="535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0" grpId="0"/>
      <p:bldP spid="21" grpId="0"/>
      <p:bldP spid="25" grpId="0"/>
      <p:bldP spid="26" grpId="0"/>
      <p:bldP spid="27" grpId="0"/>
      <p:bldP spid="28" grpId="0"/>
      <p:bldP spid="29" grpId="0"/>
      <p:bldP spid="33" grpId="0"/>
      <p:bldP spid="34" grpId="0"/>
      <p:bldP spid="35" grpId="0"/>
      <p:bldP spid="36" grpId="0"/>
      <p:bldP spid="39" grpId="0"/>
      <p:bldP spid="5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Solution for single tet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6076"/>
                <a:ext cx="8229600" cy="3952875"/>
              </a:xfrm>
            </p:spPr>
            <p:txBody>
              <a:bodyPr>
                <a:normAutofit/>
              </a:bodyPr>
              <a:lstStyle/>
              <a:p>
                <a:endParaRPr lang="en-US" sz="2400" dirty="0" smtClean="0"/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Input</a:t>
                </a:r>
                <a:r>
                  <a:rPr lang="en-US" sz="2400" dirty="0" smtClean="0"/>
                  <a:t>: </a:t>
                </a:r>
                <a:br>
                  <a:rPr lang="en-US" sz="2400" dirty="0" smtClean="0"/>
                </a:br>
                <a:r>
                  <a:rPr lang="en-US" sz="2400" dirty="0" smtClean="0"/>
                  <a:t>Affine transformation </a:t>
                </a:r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b="1" dirty="0" smtClean="0">
                    <a:solidFill>
                      <a:srgbClr val="00B050"/>
                    </a:solidFill>
                  </a:rPr>
                  <a:t>Output</a:t>
                </a:r>
                <a:r>
                  <a:rPr lang="en-US" sz="2400" dirty="0" smtClean="0"/>
                  <a:t>: </a:t>
                </a:r>
                <a:br>
                  <a:rPr lang="en-US" sz="2400" dirty="0" smtClean="0"/>
                </a:br>
                <a:r>
                  <a:rPr lang="en-US" sz="2400" dirty="0" smtClean="0"/>
                  <a:t>Closest BD approximation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6076"/>
                <a:ext cx="8229600" cy="3952875"/>
              </a:xfrm>
              <a:blipFill rotWithShape="1"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5469579" y="869952"/>
            <a:ext cx="3037992" cy="1067673"/>
            <a:chOff x="3713622" y="662644"/>
            <a:chExt cx="3207984" cy="1127415"/>
          </a:xfrm>
        </p:grpSpPr>
        <p:grpSp>
          <p:nvGrpSpPr>
            <p:cNvPr id="6" name="Group 5"/>
            <p:cNvGrpSpPr/>
            <p:nvPr/>
          </p:nvGrpSpPr>
          <p:grpSpPr>
            <a:xfrm>
              <a:off x="3713622" y="1066159"/>
              <a:ext cx="694260" cy="723900"/>
              <a:chOff x="1905000" y="2917371"/>
              <a:chExt cx="1295400" cy="1415143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1905000" y="2917371"/>
                <a:ext cx="1295400" cy="1415143"/>
                <a:chOff x="609600" y="413657"/>
                <a:chExt cx="1295400" cy="1415143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 flipH="1">
                  <a:off x="609600" y="413657"/>
                  <a:ext cx="1143000" cy="1110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609600" y="1524000"/>
                  <a:ext cx="990600" cy="3048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flipV="1">
                  <a:off x="1600200" y="413657"/>
                  <a:ext cx="152400" cy="14151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752600" y="413657"/>
                  <a:ext cx="152400" cy="9579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00200" y="1371600"/>
                  <a:ext cx="304800" cy="457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" name="Straight Connector 17"/>
              <p:cNvCxnSpPr/>
              <p:nvPr/>
            </p:nvCxnSpPr>
            <p:spPr>
              <a:xfrm flipV="1">
                <a:off x="1905000" y="3875314"/>
                <a:ext cx="1295400" cy="15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 rot="1414075">
              <a:off x="5232250" y="1403963"/>
              <a:ext cx="1689356" cy="230678"/>
              <a:chOff x="1905000" y="2917371"/>
              <a:chExt cx="1295400" cy="1415143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905000" y="2917371"/>
                <a:ext cx="1295400" cy="1415143"/>
                <a:chOff x="609600" y="413657"/>
                <a:chExt cx="1295400" cy="1415143"/>
              </a:xfrm>
            </p:grpSpPr>
            <p:cxnSp>
              <p:nvCxnSpPr>
                <p:cNvPr id="12" name="Straight Connector 11"/>
                <p:cNvCxnSpPr/>
                <p:nvPr/>
              </p:nvCxnSpPr>
              <p:spPr>
                <a:xfrm flipH="1">
                  <a:off x="609600" y="413657"/>
                  <a:ext cx="1143000" cy="1110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609600" y="1524000"/>
                  <a:ext cx="990600" cy="3048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>
                <a:xfrm flipV="1">
                  <a:off x="1600200" y="413657"/>
                  <a:ext cx="152400" cy="14151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>
                  <a:off x="1752600" y="413657"/>
                  <a:ext cx="152400" cy="9579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H="1">
                  <a:off x="1600200" y="1371600"/>
                  <a:ext cx="304800" cy="457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/>
              <p:cNvCxnSpPr/>
              <p:nvPr/>
            </p:nvCxnSpPr>
            <p:spPr>
              <a:xfrm flipV="1">
                <a:off x="1905000" y="3875314"/>
                <a:ext cx="1295400" cy="15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ight Arrow 7"/>
            <p:cNvSpPr/>
            <p:nvPr/>
          </p:nvSpPr>
          <p:spPr>
            <a:xfrm>
              <a:off x="4572000" y="1438322"/>
              <a:ext cx="912922" cy="1365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2"/>
                <p:cNvSpPr txBox="1">
                  <a:spLocks/>
                </p:cNvSpPr>
                <p:nvPr/>
              </p:nvSpPr>
              <p:spPr>
                <a:xfrm>
                  <a:off x="3713622" y="662644"/>
                  <a:ext cx="3047008" cy="648528"/>
                </a:xfrm>
                <a:prstGeom prst="rect">
                  <a:avLst/>
                </a:prstGeom>
              </p:spPr>
              <p:txBody>
                <a:bodyPr>
                  <a:noAutofit/>
                </a:bodyPr>
                <a:lstStyle>
                  <a:lvl1pPr marL="273050" indent="-273050" algn="l" rtl="0" eaLnBrk="0" fontAlgn="base" hangingPunct="0">
                    <a:lnSpc>
                      <a:spcPct val="110000"/>
                    </a:lnSpc>
                    <a:spcBef>
                      <a:spcPts val="475"/>
                    </a:spcBef>
                    <a:spcAft>
                      <a:spcPts val="475"/>
                    </a:spcAft>
                    <a:buClr>
                      <a:schemeClr val="accent6"/>
                    </a:buClr>
                    <a:buSzPct val="110000"/>
                    <a:buChar char="•"/>
                    <a:defRPr sz="2500">
                      <a:solidFill>
                        <a:schemeClr val="tx1"/>
                      </a:solidFill>
                      <a:effectLst/>
                      <a:latin typeface="+mn-lt"/>
                      <a:ea typeface="ＭＳ Ｐゴシック" pitchFamily="-108" charset="-128"/>
                      <a:cs typeface="ＭＳ Ｐゴシック" pitchFamily="-108" charset="-128"/>
                    </a:defRPr>
                  </a:lvl1pPr>
                  <a:lvl2pPr marL="593725" indent="-228600" algn="l" rtl="0" eaLnBrk="0" fontAlgn="base" hangingPunct="0">
                    <a:lnSpc>
                      <a:spcPct val="110000"/>
                    </a:lnSpc>
                    <a:spcBef>
                      <a:spcPts val="475"/>
                    </a:spcBef>
                    <a:spcAft>
                      <a:spcPts val="475"/>
                    </a:spcAft>
                    <a:buClr>
                      <a:schemeClr val="accent6"/>
                    </a:buClr>
                    <a:buSzPct val="110000"/>
                    <a:buFont typeface="Arial" charset="0"/>
                    <a:buChar char="–"/>
                    <a:defRPr sz="2100">
                      <a:solidFill>
                        <a:schemeClr val="tx1"/>
                      </a:solidFill>
                      <a:effectLst/>
                      <a:latin typeface="+mn-lt"/>
                      <a:ea typeface="ＭＳ Ｐゴシック" pitchFamily="-108" charset="-128"/>
                    </a:defRPr>
                  </a:lvl2pPr>
                  <a:lvl3pPr marL="914400" indent="-182563" algn="l" rtl="0" eaLnBrk="0" fontAlgn="base" hangingPunct="0">
                    <a:lnSpc>
                      <a:spcPct val="110000"/>
                    </a:lnSpc>
                    <a:spcBef>
                      <a:spcPts val="475"/>
                    </a:spcBef>
                    <a:spcAft>
                      <a:spcPts val="475"/>
                    </a:spcAft>
                    <a:buClr>
                      <a:schemeClr val="accent6"/>
                    </a:buClr>
                    <a:buSzPct val="110000"/>
                    <a:buChar char="•"/>
                    <a:defRPr sz="1700">
                      <a:solidFill>
                        <a:schemeClr val="tx1"/>
                      </a:solidFill>
                      <a:effectLst/>
                      <a:latin typeface="+mn-lt"/>
                      <a:ea typeface="ＭＳ Ｐゴシック" pitchFamily="-108" charset="-128"/>
                    </a:defRPr>
                  </a:lvl3pPr>
                  <a:lvl4pPr marL="1279525" indent="-182563" algn="l" rtl="0" eaLnBrk="0" fontAlgn="base" hangingPunct="0">
                    <a:lnSpc>
                      <a:spcPct val="110000"/>
                    </a:lnSpc>
                    <a:spcBef>
                      <a:spcPts val="475"/>
                    </a:spcBef>
                    <a:spcAft>
                      <a:spcPts val="475"/>
                    </a:spcAft>
                    <a:buClr>
                      <a:schemeClr val="accent6"/>
                    </a:buClr>
                    <a:buSzPct val="110000"/>
                    <a:buFont typeface="Arial" charset="0"/>
                    <a:buChar char="–"/>
                    <a:defRPr sz="1600">
                      <a:solidFill>
                        <a:schemeClr val="tx1"/>
                      </a:solidFill>
                      <a:effectLst/>
                      <a:latin typeface="+mn-lt"/>
                      <a:ea typeface="ＭＳ Ｐゴシック" pitchFamily="-108" charset="-128"/>
                    </a:defRPr>
                  </a:lvl4pPr>
                  <a:lvl5pPr marL="1644650" indent="-182563" algn="l" rtl="0" eaLnBrk="0" fontAlgn="base" hangingPunct="0">
                    <a:lnSpc>
                      <a:spcPct val="110000"/>
                    </a:lnSpc>
                    <a:spcBef>
                      <a:spcPts val="475"/>
                    </a:spcBef>
                    <a:spcAft>
                      <a:spcPts val="475"/>
                    </a:spcAft>
                    <a:buClr>
                      <a:schemeClr val="accent6"/>
                    </a:buClr>
                    <a:buSzPct val="110000"/>
                    <a:buFont typeface="Arial" charset="0"/>
                    <a:buChar char="›"/>
                    <a:defRPr sz="1600">
                      <a:solidFill>
                        <a:schemeClr val="tx1"/>
                      </a:solidFill>
                      <a:effectLst/>
                      <a:latin typeface="+mn-lt"/>
                      <a:ea typeface="ＭＳ Ｐゴシック" pitchFamily="-108" charset="-128"/>
                    </a:defRPr>
                  </a:lvl5pPr>
                  <a:lvl6pPr marL="2011680" indent="-182880" algn="l" rtl="0" fontAlgn="base">
                    <a:lnSpc>
                      <a:spcPct val="110000"/>
                    </a:lnSpc>
                    <a:spcBef>
                      <a:spcPts val="480"/>
                    </a:spcBef>
                    <a:spcAft>
                      <a:spcPts val="480"/>
                    </a:spcAft>
                    <a:buClr>
                      <a:schemeClr val="accent2"/>
                    </a:buClr>
                    <a:buSzPct val="110000"/>
                    <a:buFont typeface="Arial" pitchFamily="-108" charset="0"/>
                    <a:buChar char="›"/>
                    <a:defRPr sz="1600">
                      <a:solidFill>
                        <a:schemeClr val="tx2"/>
                      </a:solidFill>
                      <a:latin typeface="+mn-lt"/>
                      <a:ea typeface="ＭＳ Ｐゴシック" pitchFamily="-108" charset="-128"/>
                    </a:defRPr>
                  </a:lvl6pPr>
                  <a:lvl7pPr marL="2377440" indent="-182880" algn="l" rtl="0" fontAlgn="base">
                    <a:lnSpc>
                      <a:spcPct val="110000"/>
                    </a:lnSpc>
                    <a:spcBef>
                      <a:spcPts val="480"/>
                    </a:spcBef>
                    <a:spcAft>
                      <a:spcPts val="480"/>
                    </a:spcAft>
                    <a:buClr>
                      <a:schemeClr val="accent2"/>
                    </a:buClr>
                    <a:buSzPct val="110000"/>
                    <a:buFont typeface="Arial" pitchFamily="-108" charset="0"/>
                    <a:buChar char="›"/>
                    <a:defRPr sz="1600">
                      <a:solidFill>
                        <a:schemeClr val="tx2"/>
                      </a:solidFill>
                      <a:latin typeface="+mn-lt"/>
                      <a:ea typeface="ＭＳ Ｐゴシック" pitchFamily="-108" charset="-128"/>
                    </a:defRPr>
                  </a:lvl7pPr>
                  <a:lvl8pPr marL="2743200" indent="-182880" algn="l" rtl="0" fontAlgn="base">
                    <a:lnSpc>
                      <a:spcPct val="110000"/>
                    </a:lnSpc>
                    <a:spcBef>
                      <a:spcPts val="480"/>
                    </a:spcBef>
                    <a:spcAft>
                      <a:spcPts val="480"/>
                    </a:spcAft>
                    <a:buClr>
                      <a:schemeClr val="accent2"/>
                    </a:buClr>
                    <a:buSzPct val="110000"/>
                    <a:buFont typeface="Arial" pitchFamily="-108" charset="0"/>
                    <a:buChar char="›"/>
                    <a:defRPr sz="1600">
                      <a:solidFill>
                        <a:schemeClr val="tx2"/>
                      </a:solidFill>
                      <a:latin typeface="+mn-lt"/>
                      <a:ea typeface="ＭＳ Ｐゴシック" pitchFamily="-108" charset="-128"/>
                    </a:defRPr>
                  </a:lvl8pPr>
                  <a:lvl9pPr marL="3108960" indent="-182880" algn="l" rtl="0" fontAlgn="base">
                    <a:lnSpc>
                      <a:spcPct val="110000"/>
                    </a:lnSpc>
                    <a:spcBef>
                      <a:spcPts val="480"/>
                    </a:spcBef>
                    <a:spcAft>
                      <a:spcPts val="480"/>
                    </a:spcAft>
                    <a:buClr>
                      <a:schemeClr val="accent2"/>
                    </a:buClr>
                    <a:buSzPct val="110000"/>
                    <a:buFont typeface="Arial" pitchFamily="-108" charset="0"/>
                    <a:buChar char="›"/>
                    <a:defRPr sz="1600">
                      <a:solidFill>
                        <a:schemeClr val="tx2"/>
                      </a:solidFill>
                      <a:latin typeface="+mn-lt"/>
                      <a:ea typeface="ＭＳ Ｐゴシック" pitchFamily="-108" charset="-128"/>
                    </a:defRPr>
                  </a:lvl9pPr>
                </a:lstStyle>
                <a:p>
                  <a:pPr marL="0" indent="0"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kern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2800" b="1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𝒑</m:t>
                        </m:r>
                        <m:r>
                          <a:rPr lang="en-US" sz="280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800" b="0" i="1" kern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𝛿</m:t>
                        </m:r>
                      </m:oMath>
                    </m:oMathPara>
                  </a14:m>
                  <a:endParaRPr lang="en-US" sz="2800" kern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3622" y="662644"/>
                  <a:ext cx="3047008" cy="648528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5376172" y="2768948"/>
            <a:ext cx="2908688" cy="691470"/>
            <a:chOff x="3719637" y="2934216"/>
            <a:chExt cx="3106041" cy="738386"/>
          </a:xfrm>
        </p:grpSpPr>
        <p:grpSp>
          <p:nvGrpSpPr>
            <p:cNvPr id="26" name="Group 25"/>
            <p:cNvGrpSpPr/>
            <p:nvPr/>
          </p:nvGrpSpPr>
          <p:grpSpPr>
            <a:xfrm>
              <a:off x="3719637" y="2948702"/>
              <a:ext cx="694260" cy="723900"/>
              <a:chOff x="1905000" y="2917371"/>
              <a:chExt cx="1295400" cy="1415143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905000" y="2917371"/>
                <a:ext cx="1295400" cy="1415143"/>
                <a:chOff x="609600" y="413657"/>
                <a:chExt cx="1295400" cy="1415143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H="1">
                  <a:off x="609600" y="413657"/>
                  <a:ext cx="1143000" cy="1110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09600" y="1524000"/>
                  <a:ext cx="990600" cy="3048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600200" y="413657"/>
                  <a:ext cx="152400" cy="14151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752600" y="413657"/>
                  <a:ext cx="152400" cy="9579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1600200" y="1371600"/>
                  <a:ext cx="304800" cy="457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8" name="Straight Connector 37"/>
              <p:cNvCxnSpPr/>
              <p:nvPr/>
            </p:nvCxnSpPr>
            <p:spPr>
              <a:xfrm flipV="1">
                <a:off x="1905000" y="3875314"/>
                <a:ext cx="1295400" cy="15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 rot="1789999">
              <a:off x="5410779" y="2934216"/>
              <a:ext cx="1414899" cy="644409"/>
              <a:chOff x="1905000" y="2917371"/>
              <a:chExt cx="1295400" cy="1415143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905000" y="2917371"/>
                <a:ext cx="1295400" cy="1415143"/>
                <a:chOff x="609600" y="413657"/>
                <a:chExt cx="1295400" cy="1415143"/>
              </a:xfrm>
            </p:grpSpPr>
            <p:cxnSp>
              <p:nvCxnSpPr>
                <p:cNvPr id="32" name="Straight Connector 31"/>
                <p:cNvCxnSpPr/>
                <p:nvPr/>
              </p:nvCxnSpPr>
              <p:spPr>
                <a:xfrm flipH="1">
                  <a:off x="609600" y="413657"/>
                  <a:ext cx="1143000" cy="1110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609600" y="1524000"/>
                  <a:ext cx="990600" cy="3048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1600200" y="413657"/>
                  <a:ext cx="152400" cy="14151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1752600" y="413657"/>
                  <a:ext cx="152400" cy="9579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>
                  <a:off x="1600200" y="1371600"/>
                  <a:ext cx="304800" cy="457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>
              <a:xfrm flipV="1">
                <a:off x="1905000" y="3875314"/>
                <a:ext cx="1295400" cy="15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Right Arrow 27"/>
            <p:cNvSpPr/>
            <p:nvPr/>
          </p:nvSpPr>
          <p:spPr>
            <a:xfrm>
              <a:off x="4578015" y="3302143"/>
              <a:ext cx="912922" cy="13658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2438400" y="3868852"/>
                <a:ext cx="3810000" cy="68409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 indent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Pr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argmin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 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𝐵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-112" charset="-128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𝐾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-112" charset="-128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⁡⁡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3868852"/>
                <a:ext cx="3810000" cy="6840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Content Placeholder 2"/>
          <p:cNvSpPr txBox="1">
            <a:spLocks/>
          </p:cNvSpPr>
          <p:nvPr/>
        </p:nvSpPr>
        <p:spPr>
          <a:xfrm rot="20822662">
            <a:off x="1829144" y="3855367"/>
            <a:ext cx="5548491" cy="629380"/>
          </a:xfrm>
          <a:prstGeom prst="roundRect">
            <a:avLst/>
          </a:prstGeom>
          <a:solidFill>
            <a:srgbClr val="92D050">
              <a:alpha val="85098"/>
            </a:srgbClr>
          </a:solidFill>
        </p:spPr>
        <p:txBody>
          <a:bodyPr vert="horz" lIns="81639" tIns="40819" rIns="81639" bIns="40819" rtlCol="0">
            <a:no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 smtClean="0">
                <a:solidFill>
                  <a:srgbClr val="7030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Has closed-form solution!</a:t>
            </a:r>
            <a:endParaRPr lang="en-US" sz="3200" b="1" dirty="0">
              <a:solidFill>
                <a:srgbClr val="7030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696">
        <p:fade/>
      </p:transition>
    </mc:Choice>
    <mc:Fallback xmlns="">
      <p:transition spd="med" advTm="376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10236" y="2140649"/>
            <a:ext cx="2495550" cy="304800"/>
            <a:chOff x="2743942" y="1858080"/>
            <a:chExt cx="2495550" cy="304800"/>
          </a:xfrm>
        </p:grpSpPr>
        <p:sp>
          <p:nvSpPr>
            <p:cNvPr id="6" name="Oval 5"/>
            <p:cNvSpPr/>
            <p:nvPr/>
          </p:nvSpPr>
          <p:spPr>
            <a:xfrm>
              <a:off x="4951416" y="1874617"/>
              <a:ext cx="288076" cy="2880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743942" y="1858080"/>
              <a:ext cx="304800" cy="304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00050" y="1671187"/>
                <a:ext cx="3486150" cy="1281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chemeClr val="tx1"/>
                    </a:solidFill>
                    <a:ea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𝐴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=</m:t>
                    </m:r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/>
                        <a:ea typeface="ＭＳ Ｐゴシック" pitchFamily="-112" charset="-128"/>
                      </a:rPr>
                      <m:t>𝑈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7030A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sSupPr>
                      <m:e>
                        <m:r>
                          <a:rPr lang="en-US" sz="2400" i="1" smtClean="0">
                            <a:solidFill>
                              <a:srgbClr val="00B0F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𝑇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0" y="1671187"/>
                <a:ext cx="3486150" cy="128137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6250" y="3333750"/>
                <a:ext cx="8229600" cy="2031525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Algorithm:</a:t>
                </a:r>
              </a:p>
              <a:p>
                <a:pPr lvl="1"/>
                <a:r>
                  <a:rPr lang="en-US" dirty="0" smtClean="0"/>
                  <a:t>Compute SSVD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closest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on a 3D polyhedron</a:t>
                </a:r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6250" y="3333750"/>
                <a:ext cx="8229600" cy="2031525"/>
              </a:xfrm>
              <a:blipFill rotWithShape="1">
                <a:blip r:embed="rId5"/>
                <a:stretch>
                  <a:fillRect l="-1481" t="-3303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 rot="1877562">
            <a:off x="6409615" y="2208155"/>
            <a:ext cx="1795115" cy="27450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033772" y="2151487"/>
            <a:ext cx="2514600" cy="304800"/>
            <a:chOff x="2724892" y="1867605"/>
            <a:chExt cx="2514600" cy="304800"/>
          </a:xfrm>
        </p:grpSpPr>
        <p:sp>
          <p:nvSpPr>
            <p:cNvPr id="11" name="Oval 10"/>
            <p:cNvSpPr/>
            <p:nvPr/>
          </p:nvSpPr>
          <p:spPr>
            <a:xfrm>
              <a:off x="2724892" y="1867605"/>
              <a:ext cx="304800" cy="304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951416" y="1874617"/>
              <a:ext cx="288076" cy="28807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/>
              <a:t>Solution for single tet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686050" y="742950"/>
                <a:ext cx="3810000" cy="68409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lvl="1" indent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Pr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𝐴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argmin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 </m:t>
                          </m:r>
                        </m:e>
                        <m:li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𝐵</m:t>
                          </m:r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-112" charset="-128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𝐾</m:t>
                              </m:r>
                            </m:sub>
                          </m:sSub>
                        </m:lim>
                      </m:limLow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ＭＳ Ｐゴシック" pitchFamily="-112" charset="-128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𝐴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ＭＳ Ｐゴシック" pitchFamily="-112" charset="-128"/>
                                </a:rPr>
                                <m:t>𝐵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𝐹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/>
                          <a:ea typeface="ＭＳ Ｐゴシック" pitchFamily="-112" charset="-128"/>
                        </a:rPr>
                        <m:t>⁡⁡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742950"/>
                <a:ext cx="3810000" cy="68409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3886200" y="1671187"/>
            <a:ext cx="4900902" cy="1281376"/>
            <a:chOff x="3886200" y="1671187"/>
            <a:chExt cx="4900902" cy="12813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4800600" y="1671187"/>
                  <a:ext cx="3986502" cy="12813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funcPr>
                          <m:fNam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𝑃𝑟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ＭＳ Ｐゴシック" pitchFamily="-112" charset="-128"/>
                                  </a:rPr>
                                </m:ctrlPr>
                              </m:dPr>
                              <m:e>
                                <m:r>
                                  <a:rPr lang="en-US" sz="2400" b="0" i="1">
                                    <a:solidFill>
                                      <a:schemeClr val="tx1"/>
                                    </a:solidFill>
                                    <a:latin typeface="Cambria Math"/>
                                    <a:ea typeface="ＭＳ Ｐゴシック" pitchFamily="-112" charset="-128"/>
                                  </a:rPr>
                                  <m:t>𝐴</m:t>
                                </m:r>
                              </m:e>
                            </m:d>
                          </m:e>
                        </m:func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=</m:t>
                        </m:r>
                        <m: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𝑈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sSupPr>
                          <m:e>
                            <m:r>
                              <a:rPr lang="en-US" sz="2400" i="1" smtClean="0">
                                <a:solidFill>
                                  <a:srgbClr val="00B0F0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0600" y="1671187"/>
                  <a:ext cx="3986502" cy="1281376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ight Arrow 2"/>
            <p:cNvSpPr/>
            <p:nvPr/>
          </p:nvSpPr>
          <p:spPr>
            <a:xfrm>
              <a:off x="3886200" y="2190750"/>
              <a:ext cx="838200" cy="265537"/>
            </a:xfrm>
            <a:prstGeom prst="rightArrow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912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205">
        <p:fade/>
      </p:transition>
    </mc:Choice>
    <mc:Fallback xmlns="">
      <p:transition spd="med" advTm="382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uiExpand="1" build="p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Solution for one tet is not enough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8229600" cy="3952875"/>
          </a:xfrm>
        </p:spPr>
        <p:txBody>
          <a:bodyPr/>
          <a:lstStyle/>
          <a:p>
            <a:r>
              <a:rPr lang="en-US" dirty="0" smtClean="0"/>
              <a:t>Why not project each tet separately?</a:t>
            </a:r>
            <a:endParaRPr lang="en-US" dirty="0"/>
          </a:p>
        </p:txBody>
      </p:sp>
      <p:pic>
        <p:nvPicPr>
          <p:cNvPr id="1026" name="Picture 2" descr="C:\Users\Noam\Desktop\projected.eps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92" t="5965" r="26589" b="9569"/>
          <a:stretch/>
        </p:blipFill>
        <p:spPr bwMode="auto">
          <a:xfrm>
            <a:off x="5293540" y="1504950"/>
            <a:ext cx="3698060" cy="352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Noam\Desktop\projected.eps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7" t="30043" r="49257" b="40737"/>
          <a:stretch/>
        </p:blipFill>
        <p:spPr bwMode="auto">
          <a:xfrm>
            <a:off x="5638800" y="1751420"/>
            <a:ext cx="3158591" cy="306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oam\Desktop\biharmonic.eps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4" t="6667" r="27327" b="11797"/>
          <a:stretch/>
        </p:blipFill>
        <p:spPr bwMode="auto">
          <a:xfrm>
            <a:off x="228600" y="1482067"/>
            <a:ext cx="3486118" cy="349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886200" y="262164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40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113">
        <p:fade/>
      </p:transition>
    </mc:Choice>
    <mc:Fallback xmlns="">
      <p:transition spd="med" advTm="511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Naïve approach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8229600" cy="3952875"/>
          </a:xfrm>
        </p:spPr>
        <p:txBody>
          <a:bodyPr/>
          <a:lstStyle/>
          <a:p>
            <a:r>
              <a:rPr lang="en-US" dirty="0" smtClean="0"/>
              <a:t>Find closest continuous map (Solve Poisson)</a:t>
            </a:r>
            <a:endParaRPr lang="en-US" dirty="0"/>
          </a:p>
        </p:txBody>
      </p:sp>
      <p:pic>
        <p:nvPicPr>
          <p:cNvPr id="5" name="poisson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-3914" t="-466" r="1100" b="1795"/>
          <a:stretch/>
        </p:blipFill>
        <p:spPr>
          <a:xfrm>
            <a:off x="1868214" y="1333828"/>
            <a:ext cx="5169982" cy="37213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851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684">
        <p:fade/>
      </p:transition>
    </mc:Choice>
    <mc:Fallback xmlns="">
      <p:transition spd="med" advTm="286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2441" objId="5"/>
        <p14:stopEvt time="28684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isson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2826" r="12609"/>
          <a:stretch/>
        </p:blipFill>
        <p:spPr>
          <a:xfrm>
            <a:off x="152400" y="1334554"/>
            <a:ext cx="4973397" cy="37517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Freeform 15"/>
              <p:cNvSpPr/>
              <p:nvPr/>
            </p:nvSpPr>
            <p:spPr>
              <a:xfrm>
                <a:off x="6748069" y="2253526"/>
                <a:ext cx="2335411" cy="251460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solidFill>
                <a:srgbClr val="F6C0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Freeform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9" y="2253526"/>
                <a:ext cx="2335411" cy="251460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blipFill rotWithShape="1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Naïve approach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8229600" cy="3952875"/>
          </a:xfrm>
        </p:spPr>
        <p:txBody>
          <a:bodyPr/>
          <a:lstStyle/>
          <a:p>
            <a:r>
              <a:rPr lang="en-US" dirty="0"/>
              <a:t>Find closest continuous map (Solve Poisson)</a:t>
            </a:r>
          </a:p>
        </p:txBody>
      </p:sp>
      <p:cxnSp>
        <p:nvCxnSpPr>
          <p:cNvPr id="10" name="Straight Connector 9"/>
          <p:cNvCxnSpPr>
            <a:stCxn id="12" idx="2"/>
            <a:endCxn id="14" idx="7"/>
          </p:cNvCxnSpPr>
          <p:nvPr/>
        </p:nvCxnSpPr>
        <p:spPr>
          <a:xfrm flipV="1">
            <a:off x="6173921" y="3626047"/>
            <a:ext cx="561794" cy="41285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1"/>
            <a:endCxn id="14" idx="5"/>
          </p:cNvCxnSpPr>
          <p:nvPr/>
        </p:nvCxnSpPr>
        <p:spPr>
          <a:xfrm>
            <a:off x="6041025" y="3383795"/>
            <a:ext cx="674182" cy="176015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20567820" flipH="1" flipV="1">
            <a:off x="6078054" y="4004376"/>
            <a:ext cx="98061" cy="98061"/>
          </a:xfrm>
          <a:prstGeom prst="ellipse">
            <a:avLst/>
          </a:prstGeom>
          <a:solidFill>
            <a:srgbClr val="81C9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5596053" y="3038345"/>
            <a:ext cx="467885" cy="371616"/>
            <a:chOff x="5369652" y="2371840"/>
            <a:chExt cx="467885" cy="371616"/>
          </a:xfrm>
        </p:grpSpPr>
        <p:sp>
          <p:nvSpPr>
            <p:cNvPr id="9" name="Oval 8"/>
            <p:cNvSpPr/>
            <p:nvPr/>
          </p:nvSpPr>
          <p:spPr>
            <a:xfrm rot="20567820" flipH="1" flipV="1">
              <a:off x="5722221" y="2645395"/>
              <a:ext cx="98061" cy="98061"/>
            </a:xfrm>
            <a:prstGeom prst="ellipse">
              <a:avLst/>
            </a:prstGeom>
            <a:solidFill>
              <a:srgbClr val="81C9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369652" y="2371840"/>
                  <a:ext cx="467885" cy="339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9652" y="2371840"/>
                  <a:ext cx="467885" cy="33938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/>
          <p:cNvGrpSpPr/>
          <p:nvPr/>
        </p:nvGrpSpPr>
        <p:grpSpPr>
          <a:xfrm>
            <a:off x="6173921" y="3171438"/>
            <a:ext cx="839782" cy="460267"/>
            <a:chOff x="5725080" y="2808531"/>
            <a:chExt cx="839782" cy="460267"/>
          </a:xfrm>
        </p:grpSpPr>
        <p:sp>
          <p:nvSpPr>
            <p:cNvPr id="14" name="Oval 13"/>
            <p:cNvSpPr/>
            <p:nvPr/>
          </p:nvSpPr>
          <p:spPr>
            <a:xfrm rot="20567820" flipH="1" flipV="1">
              <a:off x="6260708" y="3170737"/>
              <a:ext cx="98061" cy="98061"/>
            </a:xfrm>
            <a:prstGeom prst="ellipse">
              <a:avLst/>
            </a:prstGeom>
            <a:solidFill>
              <a:srgbClr val="81C9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5725080" y="2808531"/>
                  <a:ext cx="839782" cy="339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Pr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⁡(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5080" y="2808531"/>
                  <a:ext cx="839782" cy="33938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32212" y="3762084"/>
                <a:ext cx="663451" cy="352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2212" y="3762084"/>
                <a:ext cx="663451" cy="352661"/>
              </a:xfrm>
              <a:prstGeom prst="rect">
                <a:avLst/>
              </a:prstGeom>
              <a:blipFill rotWithShape="1">
                <a:blip r:embed="rId10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5105400" y="2971383"/>
            <a:ext cx="665024" cy="400110"/>
            <a:chOff x="5583376" y="2034015"/>
            <a:chExt cx="665024" cy="400110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5583376" y="2241710"/>
              <a:ext cx="14883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5664586" y="2034015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K=8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5109109" y="2647950"/>
            <a:ext cx="794867" cy="400110"/>
            <a:chOff x="5583376" y="2034015"/>
            <a:chExt cx="794867" cy="400110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5583376" y="2241710"/>
              <a:ext cx="14883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5664586" y="2034015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FF0000"/>
                  </a:solidFill>
                </a:rPr>
                <a:t>K=30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3" y="1343959"/>
            <a:ext cx="949247" cy="10518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80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5652">
        <p:fade/>
      </p:transition>
    </mc:Choice>
    <mc:Fallback xmlns="">
      <p:transition spd="med" advTm="556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6" grpId="0" animBg="1"/>
      <p:bldP spid="12" grpId="0" animBg="1"/>
      <p:bldP spid="23" grpId="0"/>
    </p:bldLst>
  </p:timing>
  <p:extLst mod="1">
    <p:ext uri="{E180D4A7-C9FB-4DFB-919C-405C955672EB}">
      <p14:showEvtLst xmlns:p14="http://schemas.microsoft.com/office/powerpoint/2010/main">
        <p14:playEvt time="7697" objId="2"/>
        <p14:stopEvt time="20241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809625"/>
                <a:ext cx="8610600" cy="3952875"/>
              </a:xfrm>
            </p:spPr>
            <p:txBody>
              <a:bodyPr>
                <a:norm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𝐴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Convex and simple </a:t>
                </a:r>
              </a:p>
              <a:p>
                <a:pPr lvl="1"/>
                <a:r>
                  <a:rPr lang="en-US" dirty="0" smtClean="0"/>
                  <a:t>Enough DOF’s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𝑑𝑖𝑠𝑡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srgbClr val="00B050"/>
                        </a:solidFill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Contains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Tangent space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Pr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09625"/>
                <a:ext cx="8610600" cy="3952875"/>
              </a:xfrm>
              <a:blipFill rotWithShape="1">
                <a:blip r:embed="rId4"/>
                <a:stretch>
                  <a:fillRect l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>
            <a:stCxn id="10" idx="2"/>
            <a:endCxn id="14" idx="6"/>
          </p:cNvCxnSpPr>
          <p:nvPr/>
        </p:nvCxnSpPr>
        <p:spPr>
          <a:xfrm>
            <a:off x="5169047" y="3123245"/>
            <a:ext cx="833971" cy="65784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</p:spPr>
            <p:txBody>
              <a:bodyPr/>
              <a:lstStyle/>
              <a:p>
                <a:pPr algn="l"/>
                <a:r>
                  <a:rPr lang="en-US" dirty="0" smtClean="0"/>
                  <a:t>Approximation </a:t>
                </a:r>
                <a:r>
                  <a:rPr lang="en-US" dirty="0"/>
                  <a:t>spaces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  <a:blipFill rotWithShape="1">
                <a:blip r:embed="rId5"/>
                <a:stretch>
                  <a:fillRect l="-2488" t="-17442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Freeform 4"/>
              <p:cNvSpPr/>
              <p:nvPr/>
            </p:nvSpPr>
            <p:spPr>
              <a:xfrm>
                <a:off x="6084304" y="1428750"/>
                <a:ext cx="2983496" cy="321241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solidFill>
                <a:srgbClr val="F6C0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               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Freeform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304" y="1428750"/>
                <a:ext cx="2983496" cy="321241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blipFill rotWithShape="1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/>
          <p:cNvSpPr/>
          <p:nvPr/>
        </p:nvSpPr>
        <p:spPr>
          <a:xfrm>
            <a:off x="6086410" y="2343150"/>
            <a:ext cx="873555" cy="1725743"/>
          </a:xfrm>
          <a:custGeom>
            <a:avLst/>
            <a:gdLst>
              <a:gd name="connsiteX0" fmla="*/ 337326 w 1147557"/>
              <a:gd name="connsiteY0" fmla="*/ 19481 h 1105699"/>
              <a:gd name="connsiteX1" fmla="*/ 3998 w 1147557"/>
              <a:gd name="connsiteY1" fmla="*/ 460915 h 1105699"/>
              <a:gd name="connsiteX2" fmla="*/ 220211 w 1147557"/>
              <a:gd name="connsiteY2" fmla="*/ 1087031 h 1105699"/>
              <a:gd name="connsiteX3" fmla="*/ 1125602 w 1147557"/>
              <a:gd name="connsiteY3" fmla="*/ 870819 h 1105699"/>
              <a:gd name="connsiteX4" fmla="*/ 823805 w 1147557"/>
              <a:gd name="connsiteY4" fmla="*/ 159118 h 1105699"/>
              <a:gd name="connsiteX5" fmla="*/ 337326 w 1147557"/>
              <a:gd name="connsiteY5" fmla="*/ 19481 h 1105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557" h="1105699">
                <a:moveTo>
                  <a:pt x="337326" y="19481"/>
                </a:moveTo>
                <a:cubicBezTo>
                  <a:pt x="200692" y="69780"/>
                  <a:pt x="23517" y="282990"/>
                  <a:pt x="3998" y="460915"/>
                </a:cubicBezTo>
                <a:cubicBezTo>
                  <a:pt x="-15521" y="638840"/>
                  <a:pt x="33277" y="1018714"/>
                  <a:pt x="220211" y="1087031"/>
                </a:cubicBezTo>
                <a:cubicBezTo>
                  <a:pt x="407145" y="1155348"/>
                  <a:pt x="1025003" y="1025471"/>
                  <a:pt x="1125602" y="870819"/>
                </a:cubicBezTo>
                <a:cubicBezTo>
                  <a:pt x="1226201" y="716167"/>
                  <a:pt x="955935" y="301758"/>
                  <a:pt x="823805" y="159118"/>
                </a:cubicBezTo>
                <a:cubicBezTo>
                  <a:pt x="691675" y="16478"/>
                  <a:pt x="473960" y="-30818"/>
                  <a:pt x="337326" y="19481"/>
                </a:cubicBezTo>
                <a:close/>
              </a:path>
            </a:pathLst>
          </a:custGeom>
          <a:solidFill>
            <a:srgbClr val="92D050">
              <a:alpha val="42000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4776230" y="2742740"/>
            <a:ext cx="506976" cy="450170"/>
            <a:chOff x="4056290" y="2742740"/>
            <a:chExt cx="506976" cy="450170"/>
          </a:xfrm>
        </p:grpSpPr>
        <p:sp>
          <p:nvSpPr>
            <p:cNvPr id="10" name="Oval 9"/>
            <p:cNvSpPr/>
            <p:nvPr/>
          </p:nvSpPr>
          <p:spPr>
            <a:xfrm flipH="1" flipV="1">
              <a:off x="4309778" y="3053581"/>
              <a:ext cx="139329" cy="13932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056290" y="2742740"/>
                  <a:ext cx="50697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290" y="2742740"/>
                  <a:ext cx="506976" cy="40011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5383878" y="3119363"/>
            <a:ext cx="758469" cy="473651"/>
            <a:chOff x="3230605" y="3260939"/>
            <a:chExt cx="502659" cy="313903"/>
          </a:xfrm>
        </p:grpSpPr>
        <p:sp>
          <p:nvSpPr>
            <p:cNvPr id="14" name="Oval 13"/>
            <p:cNvSpPr/>
            <p:nvPr/>
          </p:nvSpPr>
          <p:spPr>
            <a:xfrm flipH="1" flipV="1">
              <a:off x="3640927" y="3260939"/>
              <a:ext cx="92337" cy="92337"/>
            </a:xfrm>
            <a:prstGeom prst="ellipse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3230605" y="3309677"/>
                  <a:ext cx="335987" cy="2651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⁡(</m:t>
                        </m:r>
                        <m:r>
                          <a:rPr lang="en-US" sz="20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605" y="3309677"/>
                  <a:ext cx="335987" cy="2651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r="-66265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Connector 22"/>
          <p:cNvCxnSpPr>
            <a:endCxn id="22" idx="6"/>
          </p:cNvCxnSpPr>
          <p:nvPr/>
        </p:nvCxnSpPr>
        <p:spPr>
          <a:xfrm flipV="1">
            <a:off x="5169047" y="2504636"/>
            <a:ext cx="1174870" cy="59290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429619" y="2554910"/>
            <a:ext cx="93568" cy="18783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982144" y="2175528"/>
            <a:ext cx="506976" cy="400110"/>
            <a:chOff x="5689040" y="2175528"/>
            <a:chExt cx="506976" cy="400110"/>
          </a:xfrm>
        </p:grpSpPr>
        <p:sp>
          <p:nvSpPr>
            <p:cNvPr id="22" name="Oval 21"/>
            <p:cNvSpPr/>
            <p:nvPr/>
          </p:nvSpPr>
          <p:spPr>
            <a:xfrm rot="20567820" flipH="1" flipV="1">
              <a:off x="6047697" y="2414368"/>
              <a:ext cx="139329" cy="139329"/>
            </a:xfrm>
            <a:prstGeom prst="ellipse">
              <a:avLst/>
            </a:prstGeom>
            <a:solidFill>
              <a:srgbClr val="81C9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5689040" y="2175528"/>
                  <a:ext cx="50697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9040" y="2175528"/>
                  <a:ext cx="506976" cy="40011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5" name="Straight Connector 44"/>
          <p:cNvCxnSpPr/>
          <p:nvPr/>
        </p:nvCxnSpPr>
        <p:spPr>
          <a:xfrm flipV="1">
            <a:off x="5982144" y="2175529"/>
            <a:ext cx="178360" cy="1844021"/>
          </a:xfrm>
          <a:prstGeom prst="line">
            <a:avLst/>
          </a:prstGeom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7594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501">
        <p:fade/>
      </p:transition>
    </mc:Choice>
    <mc:Fallback xmlns="">
      <p:transition spd="med" advTm="895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9625"/>
                <a:ext cx="8229600" cy="3952875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Set of diagonal BD matrices is simple</a:t>
                </a:r>
              </a:p>
              <a:p>
                <a:r>
                  <a:rPr lang="en-US" dirty="0" smtClean="0"/>
                  <a:t>Can multiply by rotations</a:t>
                </a:r>
              </a:p>
              <a:p>
                <a:r>
                  <a:rPr lang="en-US" dirty="0" smtClean="0"/>
                  <a:t>Contains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𝐏𝐫</m:t>
                    </m:r>
                    <m:r>
                      <a:rPr lang="en-US" b="1" i="1" smtClean="0">
                        <a:latin typeface="Cambria Math"/>
                      </a:rPr>
                      <m:t>⁡(</m:t>
                    </m:r>
                    <m:r>
                      <a:rPr lang="en-US" b="1" i="1" smtClean="0">
                        <a:latin typeface="Cambria Math"/>
                      </a:rPr>
                      <m:t>𝑨</m:t>
                    </m:r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 smtClean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9625"/>
                <a:ext cx="8229600" cy="3952875"/>
              </a:xfrm>
              <a:blipFill rotWithShape="1">
                <a:blip r:embed="rId4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</p:spPr>
            <p:txBody>
              <a:bodyPr/>
              <a:lstStyle/>
              <a:p>
                <a:pPr algn="l"/>
                <a:r>
                  <a:rPr lang="en-US" dirty="0" smtClean="0"/>
                  <a:t>Construction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𝐾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  <a:blipFill rotWithShape="1">
                <a:blip r:embed="rId5"/>
                <a:stretch>
                  <a:fillRect l="-2488" t="-17442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C:\Users\Noam\Desktop\polyhedral_cone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599" y="819151"/>
            <a:ext cx="1565167" cy="13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04800" y="819150"/>
            <a:ext cx="6705600" cy="152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72261" y="922759"/>
            <a:ext cx="6714339" cy="1527598"/>
            <a:chOff x="372261" y="922759"/>
            <a:chExt cx="6714339" cy="1527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2261" y="922759"/>
                  <a:ext cx="6714339" cy="1527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   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      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261" y="922759"/>
                  <a:ext cx="6714339" cy="1527598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4495800" y="1045826"/>
              <a:ext cx="0" cy="99134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1348" y="917905"/>
            <a:ext cx="7271799" cy="1527598"/>
            <a:chOff x="272001" y="53552"/>
            <a:chExt cx="7271799" cy="15275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72001" y="53552"/>
                  <a:ext cx="7271799" cy="1527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𝑈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</m:sub>
                        </m:sSub>
                        <m:sSup>
                          <m:s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d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&gt;</m:t>
                            </m:r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001" y="53552"/>
                  <a:ext cx="7271799" cy="1527598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4897704" y="173066"/>
              <a:ext cx="0" cy="991344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0148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386">
        <p:fade/>
      </p:transition>
    </mc:Choice>
    <mc:Fallback xmlns="">
      <p:transition spd="med" advTm="43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reeform 12"/>
              <p:cNvSpPr/>
              <p:nvPr/>
            </p:nvSpPr>
            <p:spPr>
              <a:xfrm>
                <a:off x="6703755" y="643016"/>
                <a:ext cx="2123101" cy="228600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solidFill>
                <a:srgbClr val="F6C0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      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Freeform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755" y="643016"/>
                <a:ext cx="2123101" cy="2286000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/>
          <p:cNvSpPr/>
          <p:nvPr/>
        </p:nvSpPr>
        <p:spPr>
          <a:xfrm>
            <a:off x="6314090" y="1470599"/>
            <a:ext cx="775331" cy="775331"/>
          </a:xfrm>
          <a:prstGeom prst="ellipse">
            <a:avLst/>
          </a:prstGeom>
          <a:solidFill>
            <a:schemeClr val="bg1">
              <a:lumMod val="85000"/>
              <a:alpha val="69804"/>
            </a:schemeClr>
          </a:solidFill>
          <a:ln w="6350"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</p:spPr>
            <p:txBody>
              <a:bodyPr/>
              <a:lstStyle/>
              <a:p>
                <a:pPr algn="l"/>
                <a:r>
                  <a:rPr lang="en-US" dirty="0"/>
                  <a:t>Construction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𝐾</m:t>
                        </m:r>
                      </m:sub>
                      <m:sup>
                        <m:r>
                          <a:rPr lang="en-US" b="0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b="0" i="1">
                        <a:latin typeface="Cambria Math"/>
                      </a:rPr>
                      <m:t>(</m:t>
                    </m:r>
                    <m:r>
                      <a:rPr lang="en-US" b="0" i="1">
                        <a:latin typeface="Cambria Math"/>
                      </a:rPr>
                      <m:t>𝐴</m:t>
                    </m:r>
                    <m:r>
                      <a:rPr lang="en-US" b="0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  <a:blipFill rotWithShape="1">
                <a:blip r:embed="rId5"/>
                <a:stretch>
                  <a:fillRect l="-2488" t="-17442" b="-38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3840" y="2157676"/>
                <a:ext cx="8229600" cy="2852474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𝜀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perturbation?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Change in singular values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𝑂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𝜀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𝑂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𝜀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perturbation </a:t>
                </a:r>
                <a:r>
                  <a:rPr lang="en-US" b="1" dirty="0" smtClean="0"/>
                  <a:t>only on offdiag</a:t>
                </a: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dirty="0" smtClean="0"/>
                  <a:t> Change </a:t>
                </a:r>
                <a:r>
                  <a:rPr lang="en-US" dirty="0"/>
                  <a:t>in singular values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𝑂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 Offdiag is the tangent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 smtClean="0"/>
                  <a:t>!</a:t>
                </a:r>
                <a:endParaRPr lang="en-US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840" y="2157676"/>
                <a:ext cx="8229600" cy="2852474"/>
              </a:xfrm>
              <a:blipFill rotWithShape="1">
                <a:blip r:embed="rId6"/>
                <a:stretch>
                  <a:fillRect l="-1481" t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C:\Users\Noam\Desktop\polyhedral_cone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894" y="1035874"/>
            <a:ext cx="782583" cy="65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891511"/>
                <a:ext cx="3604000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0070C0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91511"/>
                <a:ext cx="3604000" cy="128137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33400" y="874170"/>
                <a:ext cx="5960478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74170"/>
                <a:ext cx="5960478" cy="128137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0600" y="895350"/>
                <a:ext cx="3907801" cy="128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𝑈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𝑂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  <m:r>
                                  <a:rPr lang="en-US" sz="24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895350"/>
                <a:ext cx="3907801" cy="128137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H="1">
            <a:off x="6493878" y="1403830"/>
            <a:ext cx="457200" cy="8382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421960" y="1361265"/>
                <a:ext cx="4598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1960" y="1361265"/>
                <a:ext cx="459869" cy="461665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 flipH="1" flipV="1">
            <a:off x="6668097" y="1796526"/>
            <a:ext cx="92337" cy="92337"/>
          </a:xfrm>
          <a:prstGeom prst="ellipse">
            <a:avLst/>
          </a:prstGeom>
          <a:solidFill>
            <a:srgbClr val="81C9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687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274">
        <p:fade/>
      </p:transition>
    </mc:Choice>
    <mc:Fallback xmlns="">
      <p:transition spd="med" advTm="692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1" grpId="1" animBg="1"/>
      <p:bldP spid="2" grpId="0"/>
      <p:bldP spid="14" grpId="0"/>
      <p:bldP spid="14" grpId="1"/>
      <p:bldP spid="15" grpId="0"/>
      <p:bldP spid="12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The final approximation space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1200150"/>
            <a:ext cx="9238803" cy="2118572"/>
            <a:chOff x="0" y="1200150"/>
            <a:chExt cx="9238803" cy="2118572"/>
          </a:xfrm>
        </p:grpSpPr>
        <p:sp>
          <p:nvSpPr>
            <p:cNvPr id="40" name="Rounded Rectangle 39"/>
            <p:cNvSpPr/>
            <p:nvPr/>
          </p:nvSpPr>
          <p:spPr>
            <a:xfrm>
              <a:off x="76200" y="1200150"/>
              <a:ext cx="8991600" cy="211857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0" y="1514117"/>
                  <a:ext cx="9238803" cy="1697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𝑀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</m:sub>
                          <m:sup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3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</m:t>
                            </m:r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3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>
                                    <a:solidFill>
                                      <a:srgbClr val="00B0F0"/>
                                    </a:solidFill>
                                    <a:latin typeface="Cambria Math"/>
                                  </a:rPr>
                                  <m:t>𝑈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31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/>
                                                </a:rPr>
                                                <m:t>32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>
                                                  <a:solidFill>
                                                    <a:srgbClr val="00B050"/>
                                                  </a:solidFill>
                                                  <a:latin typeface="Cambria Math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d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>
                                        <a:solidFill>
                                          <a:srgbClr val="00B0F0"/>
                                        </a:solidFill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p>
                                    <m:r>
                                      <a:rPr lang="en-US" sz="3200" b="0" i="1">
                                        <a:solidFill>
                                          <a:srgbClr val="00B0F0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32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>
                                        <a:solidFill>
                                          <a:srgbClr val="00B050"/>
                                        </a:solidFill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≤</m:t>
                            </m:r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𝐾</m:t>
                            </m:r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3200" b="0" i="1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&gt;</m:t>
                            </m:r>
                            <m:r>
                              <a:rPr lang="en-US" sz="3200" b="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514117"/>
                  <a:ext cx="9238803" cy="1697516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0499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769">
        <p:fade/>
      </p:transition>
    </mc:Choice>
    <mc:Fallback xmlns="">
      <p:transition spd="med" advTm="1776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11" y="1749914"/>
            <a:ext cx="2189165" cy="341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Mappings of tetrahedral meshes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566180" y="2179083"/>
            <a:ext cx="1523998" cy="1014308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519712" y="1430089"/>
            <a:ext cx="656191" cy="1610902"/>
          </a:xfrm>
          <a:prstGeom prst="line">
            <a:avLst/>
          </a:prstGeom>
          <a:ln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85177" y="918622"/>
            <a:ext cx="1334534" cy="1309031"/>
          </a:xfrm>
          <a:prstGeom prst="ellipse">
            <a:avLst/>
          </a:prstGeom>
          <a:noFill/>
          <a:ln>
            <a:solidFill>
              <a:srgbClr val="0070C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404375" y="1113510"/>
            <a:ext cx="941226" cy="835264"/>
            <a:chOff x="1836273" y="1524000"/>
            <a:chExt cx="525927" cy="450663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1836273" y="1524000"/>
              <a:ext cx="297326" cy="263377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 flipV="1">
              <a:off x="2133600" y="1524001"/>
              <a:ext cx="228600" cy="43683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1868248" y="1524002"/>
              <a:ext cx="265352" cy="450661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868248" y="1960837"/>
              <a:ext cx="493952" cy="1382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836273" y="1787377"/>
              <a:ext cx="31975" cy="187286"/>
            </a:xfrm>
            <a:prstGeom prst="line">
              <a:avLst/>
            </a:prstGeom>
            <a:ln w="19050">
              <a:solidFill>
                <a:srgbClr val="0070C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 flipV="1">
              <a:off x="1836273" y="1787377"/>
              <a:ext cx="525927" cy="173461"/>
            </a:xfrm>
            <a:prstGeom prst="line">
              <a:avLst/>
            </a:prstGeom>
            <a:ln w="19050"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712948" y="1849059"/>
            <a:ext cx="5020830" cy="3309678"/>
            <a:chOff x="3712948" y="1849059"/>
            <a:chExt cx="5020830" cy="330967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849059"/>
              <a:ext cx="3323578" cy="3309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5" name="Group 74"/>
            <p:cNvGrpSpPr/>
            <p:nvPr/>
          </p:nvGrpSpPr>
          <p:grpSpPr>
            <a:xfrm>
              <a:off x="3712948" y="3115330"/>
              <a:ext cx="1794008" cy="670245"/>
              <a:chOff x="3851859" y="2501950"/>
              <a:chExt cx="1794008" cy="670245"/>
            </a:xfrm>
          </p:grpSpPr>
          <p:sp>
            <p:nvSpPr>
              <p:cNvPr id="30" name="Right Arrow 29"/>
              <p:cNvSpPr/>
              <p:nvPr/>
            </p:nvSpPr>
            <p:spPr>
              <a:xfrm>
                <a:off x="3851859" y="2915278"/>
                <a:ext cx="1794008" cy="2569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4482311" y="2501950"/>
                    <a:ext cx="33868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Φ</m:t>
                          </m:r>
                        </m:oMath>
                      </m:oMathPara>
                    </a14:m>
                    <a:endParaRPr lang="en-US" sz="2800" b="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1" name="TextBox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82311" y="2501950"/>
                    <a:ext cx="338688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r="-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6" name="Group 75"/>
          <p:cNvGrpSpPr/>
          <p:nvPr/>
        </p:nvGrpSpPr>
        <p:grpSpPr>
          <a:xfrm>
            <a:off x="3910749" y="870733"/>
            <a:ext cx="2265194" cy="2503370"/>
            <a:chOff x="3830807" y="830380"/>
            <a:chExt cx="2265194" cy="2503370"/>
          </a:xfrm>
        </p:grpSpPr>
        <p:cxnSp>
          <p:nvCxnSpPr>
            <p:cNvPr id="48" name="Straight Connector 47"/>
            <p:cNvCxnSpPr/>
            <p:nvPr/>
          </p:nvCxnSpPr>
          <p:spPr>
            <a:xfrm flipH="1" flipV="1">
              <a:off x="4263457" y="2090841"/>
              <a:ext cx="1832544" cy="1242909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5133334" y="1233263"/>
              <a:ext cx="962666" cy="1871887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3830807" y="830380"/>
              <a:ext cx="1334534" cy="1309031"/>
            </a:xfrm>
            <a:prstGeom prst="ellipse">
              <a:avLst/>
            </a:prstGeom>
            <a:noFill/>
            <a:ln>
              <a:solidFill>
                <a:srgbClr val="0070C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" name="Group 50"/>
            <p:cNvGrpSpPr/>
            <p:nvPr/>
          </p:nvGrpSpPr>
          <p:grpSpPr>
            <a:xfrm rot="2201757">
              <a:off x="3969945" y="1221942"/>
              <a:ext cx="1133632" cy="475556"/>
              <a:chOff x="1836273" y="1524000"/>
              <a:chExt cx="525927" cy="450663"/>
            </a:xfrm>
          </p:grpSpPr>
          <p:cxnSp>
            <p:nvCxnSpPr>
              <p:cNvPr id="52" name="Straight Connector 51"/>
              <p:cNvCxnSpPr/>
              <p:nvPr/>
            </p:nvCxnSpPr>
            <p:spPr>
              <a:xfrm flipV="1">
                <a:off x="1836273" y="1524000"/>
                <a:ext cx="297326" cy="263377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2133600" y="1524001"/>
                <a:ext cx="228600" cy="43683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1868248" y="1524002"/>
                <a:ext cx="265352" cy="450661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1868248" y="1960837"/>
                <a:ext cx="493952" cy="1382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1836273" y="1787377"/>
                <a:ext cx="31975" cy="187286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1836273" y="1787377"/>
                <a:ext cx="525927" cy="173461"/>
              </a:xfrm>
              <a:prstGeom prst="line">
                <a:avLst/>
              </a:prstGeom>
              <a:ln w="19050">
                <a:solidFill>
                  <a:srgbClr val="0070C0"/>
                </a:solidFill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Right Arrow 71"/>
          <p:cNvSpPr/>
          <p:nvPr/>
        </p:nvSpPr>
        <p:spPr>
          <a:xfrm>
            <a:off x="1773248" y="1411539"/>
            <a:ext cx="1906035" cy="256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520015" y="1047750"/>
                <a:ext cx="24547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𝒑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1AF1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1AF12"/>
                              </a:solidFill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1AF12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0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015" y="1047750"/>
                <a:ext cx="2454719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167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444">
        <p:fade/>
      </p:transition>
    </mc:Choice>
    <mc:Fallback xmlns="">
      <p:transition spd="med" advTm="464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4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Last bit of magic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8229600" cy="3952875"/>
          </a:xfrm>
        </p:spPr>
        <p:txBody>
          <a:bodyPr/>
          <a:lstStyle/>
          <a:p>
            <a:r>
              <a:rPr lang="en-US" dirty="0" smtClean="0"/>
              <a:t>What keeps </a:t>
            </a:r>
            <a:r>
              <a:rPr lang="en-US" dirty="0" err="1" smtClean="0"/>
              <a:t>offdiag</a:t>
            </a:r>
            <a:r>
              <a:rPr lang="en-US" dirty="0" smtClean="0"/>
              <a:t> small?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Freeform 38"/>
              <p:cNvSpPr/>
              <p:nvPr/>
            </p:nvSpPr>
            <p:spPr>
              <a:xfrm>
                <a:off x="5351352" y="1118665"/>
                <a:ext cx="3716448" cy="3845594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solidFill>
                <a:srgbClr val="F6C0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</a:p>
              <a:p>
                <a:r>
                  <a:rPr lang="en-US" dirty="0" smtClean="0">
                    <a:solidFill>
                      <a:schemeClr val="bg2"/>
                    </a:solidFill>
                  </a:rPr>
                  <a:t>  </a:t>
                </a:r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                   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1"/>
                        </a:solidFill>
                        <a:latin typeface="Cambria Math"/>
                      </a:rPr>
                      <m:t>  </m:t>
                    </m:r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9" name="Freeform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52" y="1118665"/>
                <a:ext cx="3716448" cy="3845594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Freeform 39"/>
              <p:cNvSpPr/>
              <p:nvPr/>
            </p:nvSpPr>
            <p:spPr>
              <a:xfrm>
                <a:off x="5353872" y="2213298"/>
                <a:ext cx="1427928" cy="2065897"/>
              </a:xfrm>
              <a:custGeom>
                <a:avLst/>
                <a:gdLst>
                  <a:gd name="connsiteX0" fmla="*/ 337326 w 1147557"/>
                  <a:gd name="connsiteY0" fmla="*/ 19481 h 1105699"/>
                  <a:gd name="connsiteX1" fmla="*/ 3998 w 1147557"/>
                  <a:gd name="connsiteY1" fmla="*/ 460915 h 1105699"/>
                  <a:gd name="connsiteX2" fmla="*/ 220211 w 1147557"/>
                  <a:gd name="connsiteY2" fmla="*/ 1087031 h 1105699"/>
                  <a:gd name="connsiteX3" fmla="*/ 1125602 w 1147557"/>
                  <a:gd name="connsiteY3" fmla="*/ 870819 h 1105699"/>
                  <a:gd name="connsiteX4" fmla="*/ 823805 w 1147557"/>
                  <a:gd name="connsiteY4" fmla="*/ 159118 h 1105699"/>
                  <a:gd name="connsiteX5" fmla="*/ 337326 w 1147557"/>
                  <a:gd name="connsiteY5" fmla="*/ 19481 h 110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7557" h="1105699">
                    <a:moveTo>
                      <a:pt x="337326" y="19481"/>
                    </a:moveTo>
                    <a:cubicBezTo>
                      <a:pt x="200692" y="69780"/>
                      <a:pt x="23517" y="282990"/>
                      <a:pt x="3998" y="460915"/>
                    </a:cubicBezTo>
                    <a:cubicBezTo>
                      <a:pt x="-15521" y="638840"/>
                      <a:pt x="33277" y="1018714"/>
                      <a:pt x="220211" y="1087031"/>
                    </a:cubicBezTo>
                    <a:cubicBezTo>
                      <a:pt x="407145" y="1155348"/>
                      <a:pt x="1025003" y="1025471"/>
                      <a:pt x="1125602" y="870819"/>
                    </a:cubicBezTo>
                    <a:cubicBezTo>
                      <a:pt x="1226201" y="716167"/>
                      <a:pt x="955935" y="301758"/>
                      <a:pt x="823805" y="159118"/>
                    </a:cubicBezTo>
                    <a:cubicBezTo>
                      <a:pt x="691675" y="16478"/>
                      <a:pt x="473960" y="-30818"/>
                      <a:pt x="337326" y="19481"/>
                    </a:cubicBezTo>
                    <a:close/>
                  </a:path>
                </a:pathLst>
              </a:custGeom>
              <a:solidFill>
                <a:srgbClr val="92D050">
                  <a:alpha val="42000"/>
                </a:srgb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sSubSup>
                        <m:sSubSup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Freeform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872" y="2213298"/>
                <a:ext cx="1427928" cy="2065897"/>
              </a:xfrm>
              <a:custGeom>
                <a:avLst/>
                <a:gdLst>
                  <a:gd name="connsiteX0" fmla="*/ 337326 w 1147557"/>
                  <a:gd name="connsiteY0" fmla="*/ 19481 h 1105699"/>
                  <a:gd name="connsiteX1" fmla="*/ 3998 w 1147557"/>
                  <a:gd name="connsiteY1" fmla="*/ 460915 h 1105699"/>
                  <a:gd name="connsiteX2" fmla="*/ 220211 w 1147557"/>
                  <a:gd name="connsiteY2" fmla="*/ 1087031 h 1105699"/>
                  <a:gd name="connsiteX3" fmla="*/ 1125602 w 1147557"/>
                  <a:gd name="connsiteY3" fmla="*/ 870819 h 1105699"/>
                  <a:gd name="connsiteX4" fmla="*/ 823805 w 1147557"/>
                  <a:gd name="connsiteY4" fmla="*/ 159118 h 1105699"/>
                  <a:gd name="connsiteX5" fmla="*/ 337326 w 1147557"/>
                  <a:gd name="connsiteY5" fmla="*/ 19481 h 110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7557" h="1105699">
                    <a:moveTo>
                      <a:pt x="337326" y="19481"/>
                    </a:moveTo>
                    <a:cubicBezTo>
                      <a:pt x="200692" y="69780"/>
                      <a:pt x="23517" y="282990"/>
                      <a:pt x="3998" y="460915"/>
                    </a:cubicBezTo>
                    <a:cubicBezTo>
                      <a:pt x="-15521" y="638840"/>
                      <a:pt x="33277" y="1018714"/>
                      <a:pt x="220211" y="1087031"/>
                    </a:cubicBezTo>
                    <a:cubicBezTo>
                      <a:pt x="407145" y="1155348"/>
                      <a:pt x="1025003" y="1025471"/>
                      <a:pt x="1125602" y="870819"/>
                    </a:cubicBezTo>
                    <a:cubicBezTo>
                      <a:pt x="1226201" y="716167"/>
                      <a:pt x="955935" y="301758"/>
                      <a:pt x="823805" y="159118"/>
                    </a:cubicBezTo>
                    <a:cubicBezTo>
                      <a:pt x="691675" y="16478"/>
                      <a:pt x="473960" y="-30818"/>
                      <a:pt x="337326" y="19481"/>
                    </a:cubicBezTo>
                    <a:close/>
                  </a:path>
                </a:pathLst>
              </a:custGeom>
              <a:blipFill rotWithShape="1">
                <a:blip r:embed="rId5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>
            <a:stCxn id="42" idx="2"/>
            <a:endCxn id="50" idx="6"/>
          </p:cNvCxnSpPr>
          <p:nvPr/>
        </p:nvCxnSpPr>
        <p:spPr>
          <a:xfrm flipV="1">
            <a:off x="4302342" y="2871594"/>
            <a:ext cx="1032255" cy="430842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3832097" y="2846931"/>
            <a:ext cx="606904" cy="538901"/>
            <a:chOff x="4056290" y="2742740"/>
            <a:chExt cx="506976" cy="450170"/>
          </a:xfrm>
        </p:grpSpPr>
        <p:sp>
          <p:nvSpPr>
            <p:cNvPr id="42" name="Oval 41"/>
            <p:cNvSpPr/>
            <p:nvPr/>
          </p:nvSpPr>
          <p:spPr>
            <a:xfrm flipH="1" flipV="1">
              <a:off x="4309778" y="3053581"/>
              <a:ext cx="139329" cy="139329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4056290" y="2742740"/>
                  <a:ext cx="506976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290" y="2742740"/>
                  <a:ext cx="506976" cy="40011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Oval 49"/>
          <p:cNvSpPr/>
          <p:nvPr/>
        </p:nvSpPr>
        <p:spPr>
          <a:xfrm rot="20567820" flipH="1" flipV="1">
            <a:off x="5330867" y="2763534"/>
            <a:ext cx="166792" cy="166791"/>
          </a:xfrm>
          <a:prstGeom prst="ellipse">
            <a:avLst/>
          </a:prstGeom>
          <a:solidFill>
            <a:srgbClr val="81C9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4936403" y="2484294"/>
                <a:ext cx="606904" cy="478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403" y="2484294"/>
                <a:ext cx="606904" cy="47897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/>
          <p:cNvGrpSpPr/>
          <p:nvPr/>
        </p:nvGrpSpPr>
        <p:grpSpPr>
          <a:xfrm>
            <a:off x="93932" y="1363466"/>
            <a:ext cx="3905608" cy="1627597"/>
            <a:chOff x="0" y="1200150"/>
            <a:chExt cx="9238803" cy="2118572"/>
          </a:xfrm>
        </p:grpSpPr>
        <p:sp>
          <p:nvSpPr>
            <p:cNvPr id="55" name="Rounded Rectangle 54"/>
            <p:cNvSpPr/>
            <p:nvPr/>
          </p:nvSpPr>
          <p:spPr>
            <a:xfrm>
              <a:off x="76200" y="1200150"/>
              <a:ext cx="8991600" cy="211857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0" y="1514117"/>
                  <a:ext cx="9238803" cy="12694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12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13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23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32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rgbClr val="00B050"/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514117"/>
                  <a:ext cx="9238803" cy="126944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/>
          <p:cNvGrpSpPr/>
          <p:nvPr/>
        </p:nvGrpSpPr>
        <p:grpSpPr>
          <a:xfrm>
            <a:off x="103007" y="3170965"/>
            <a:ext cx="3905608" cy="1610586"/>
            <a:chOff x="0" y="1200150"/>
            <a:chExt cx="9238803" cy="2118572"/>
          </a:xfrm>
        </p:grpSpPr>
        <p:sp>
          <p:nvSpPr>
            <p:cNvPr id="59" name="Rounded Rectangle 58"/>
            <p:cNvSpPr/>
            <p:nvPr/>
          </p:nvSpPr>
          <p:spPr>
            <a:xfrm>
              <a:off x="76200" y="1200150"/>
              <a:ext cx="8991600" cy="211857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0" y="1514117"/>
                  <a:ext cx="9238803" cy="168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US" sz="2400" i="1">
                            <a:solidFill>
                              <a:srgbClr val="00B0F0"/>
                            </a:solidFill>
                            <a:latin typeface="Cambria Math"/>
                          </a:rPr>
                          <m:t>𝑈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sSup>
                          <m:sSupPr>
                            <m:ctrlP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𝑉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F0"/>
                                </a:solidFill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514117"/>
                  <a:ext cx="9238803" cy="168552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302341" y="3147811"/>
            <a:ext cx="1134928" cy="499648"/>
            <a:chOff x="4302341" y="3147811"/>
            <a:chExt cx="1134928" cy="499648"/>
          </a:xfrm>
        </p:grpSpPr>
        <p:sp>
          <p:nvSpPr>
            <p:cNvPr id="32" name="Oval 31"/>
            <p:cNvSpPr/>
            <p:nvPr/>
          </p:nvSpPr>
          <p:spPr>
            <a:xfrm rot="20567820" flipH="1" flipV="1">
              <a:off x="5270477" y="3147811"/>
              <a:ext cx="166792" cy="166791"/>
            </a:xfrm>
            <a:prstGeom prst="ellipse">
              <a:avLst/>
            </a:prstGeom>
            <a:solidFill>
              <a:srgbClr val="81C9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/>
            <p:cNvCxnSpPr>
              <a:stCxn id="42" idx="2"/>
              <a:endCxn id="32" idx="6"/>
            </p:cNvCxnSpPr>
            <p:nvPr/>
          </p:nvCxnSpPr>
          <p:spPr>
            <a:xfrm flipV="1">
              <a:off x="4302341" y="3255871"/>
              <a:ext cx="971867" cy="4656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>
                  <a:off x="4627043" y="3247349"/>
                  <a:ext cx="606904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Pr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⁡(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𝐴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7043" y="3247349"/>
                  <a:ext cx="606904" cy="4001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r="-38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1"/>
    </p:custDataLst>
    <p:extLst>
      <p:ext uri="{BB962C8B-B14F-4D97-AF65-F5344CB8AC3E}">
        <p14:creationId xmlns:p14="http://schemas.microsoft.com/office/powerpoint/2010/main" val="181258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135">
        <p:fade/>
      </p:transition>
    </mc:Choice>
    <mc:Fallback xmlns="">
      <p:transition spd="med" advTm="381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>
                <a:spLocks noGrp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</p:spPr>
            <p:txBody>
              <a:bodyPr/>
              <a:lstStyle/>
              <a:p>
                <a:pPr algn="l"/>
                <a:r>
                  <a:rPr lang="en-US" dirty="0" smtClean="0"/>
                  <a:t>The approximation space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1" i="1" smtClean="0">
                            <a:latin typeface="Cambria Math"/>
                          </a:rPr>
                          <m:t>𝑲</m:t>
                        </m:r>
                      </m:sub>
                      <m:sup>
                        <m:r>
                          <a:rPr lang="en-US" b="1" i="1" smtClean="0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it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87689" y="121375"/>
                <a:ext cx="6372225" cy="523875"/>
              </a:xfrm>
              <a:blipFill rotWithShape="1">
                <a:blip r:embed="rId4"/>
                <a:stretch>
                  <a:fillRect l="-2488" t="-18605" b="-37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62069" y="742950"/>
            <a:ext cx="8229600" cy="395287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226863" y="1300340"/>
            <a:ext cx="5050419" cy="3609024"/>
            <a:chOff x="2226863" y="1300340"/>
            <a:chExt cx="5050419" cy="3609024"/>
          </a:xfrm>
        </p:grpSpPr>
        <p:pic>
          <p:nvPicPr>
            <p:cNvPr id="44" name="Picture 5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5268" y="2945598"/>
              <a:ext cx="1972014" cy="1963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863" y="2922150"/>
              <a:ext cx="1173739" cy="1829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3610131" y="1300340"/>
              <a:ext cx="2442389" cy="646577"/>
              <a:chOff x="2046448" y="944588"/>
              <a:chExt cx="2829669" cy="571487"/>
            </a:xfrm>
          </p:grpSpPr>
          <p:sp>
            <p:nvSpPr>
              <p:cNvPr id="41" name="Right Arrow 40"/>
              <p:cNvSpPr/>
              <p:nvPr/>
            </p:nvSpPr>
            <p:spPr>
              <a:xfrm>
                <a:off x="2046448" y="1308377"/>
                <a:ext cx="2829669" cy="20769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2266664" y="944588"/>
                    <a:ext cx="1910596" cy="3536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66664" y="944588"/>
                    <a:ext cx="1910596" cy="353643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 11"/>
            <p:cNvGrpSpPr/>
            <p:nvPr/>
          </p:nvGrpSpPr>
          <p:grpSpPr>
            <a:xfrm>
              <a:off x="2467982" y="1369785"/>
              <a:ext cx="990737" cy="971806"/>
              <a:chOff x="533399" y="830381"/>
              <a:chExt cx="1334534" cy="1309031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533399" y="830381"/>
                <a:ext cx="1334534" cy="1309031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752597" y="1025269"/>
                <a:ext cx="941226" cy="835264"/>
                <a:chOff x="1836273" y="1524000"/>
                <a:chExt cx="525927" cy="450663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836273" y="1524000"/>
                  <a:ext cx="297326" cy="263377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H="1" flipV="1">
                  <a:off x="2133600" y="1524001"/>
                  <a:ext cx="228600" cy="43683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1868248" y="1524002"/>
                  <a:ext cx="265352" cy="450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1868248" y="1960837"/>
                  <a:ext cx="493952" cy="138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836273" y="1787377"/>
                  <a:ext cx="31975" cy="18728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H="1" flipV="1">
                  <a:off x="1836273" y="1787377"/>
                  <a:ext cx="525927" cy="1734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3561575" y="3313787"/>
              <a:ext cx="1497883" cy="665103"/>
              <a:chOff x="5032572" y="2435865"/>
              <a:chExt cx="1658296" cy="736330"/>
            </a:xfrm>
          </p:grpSpPr>
          <p:sp>
            <p:nvSpPr>
              <p:cNvPr id="31" name="Right Arrow 30"/>
              <p:cNvSpPr/>
              <p:nvPr/>
            </p:nvSpPr>
            <p:spPr>
              <a:xfrm>
                <a:off x="5032572" y="2915279"/>
                <a:ext cx="1658296" cy="25691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5599679" y="2435865"/>
                    <a:ext cx="338687" cy="5792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Φ</m:t>
                          </m:r>
                        </m:oMath>
                      </m:oMathPara>
                    </a14:m>
                    <a:endParaRPr lang="en-US" sz="2800" b="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99679" y="2435865"/>
                    <a:ext cx="338687" cy="579253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r="-1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/>
            <p:cNvGrpSpPr/>
            <p:nvPr/>
          </p:nvGrpSpPr>
          <p:grpSpPr>
            <a:xfrm>
              <a:off x="6107927" y="1451864"/>
              <a:ext cx="972822" cy="954233"/>
              <a:chOff x="8581384" y="883938"/>
              <a:chExt cx="1334534" cy="1309031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8581384" y="883938"/>
                <a:ext cx="1334534" cy="1309031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 rot="2201757">
                <a:off x="8775980" y="1219707"/>
                <a:ext cx="1133634" cy="475557"/>
                <a:chOff x="2365706" y="700989"/>
                <a:chExt cx="525927" cy="450663"/>
              </a:xfrm>
            </p:grpSpPr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2365706" y="700989"/>
                  <a:ext cx="297326" cy="26337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 flipV="1">
                  <a:off x="2663031" y="700991"/>
                  <a:ext cx="228600" cy="43683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2397681" y="700992"/>
                  <a:ext cx="265352" cy="450659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2397681" y="1137826"/>
                  <a:ext cx="493952" cy="138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2365706" y="964366"/>
                  <a:ext cx="31975" cy="187285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 flipV="1">
                  <a:off x="2365706" y="964366"/>
                  <a:ext cx="525927" cy="1734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" name="Straight Connector 14"/>
            <p:cNvCxnSpPr>
              <a:endCxn id="20" idx="5"/>
            </p:cNvCxnSpPr>
            <p:nvPr/>
          </p:nvCxnSpPr>
          <p:spPr>
            <a:xfrm flipV="1">
              <a:off x="5698697" y="2266352"/>
              <a:ext cx="1239594" cy="1433498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5526271" y="1759954"/>
              <a:ext cx="605190" cy="1805828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2710904" y="2115529"/>
              <a:ext cx="689698" cy="1444685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endCxn id="33" idx="2"/>
            </p:cNvCxnSpPr>
            <p:nvPr/>
          </p:nvCxnSpPr>
          <p:spPr>
            <a:xfrm flipH="1" flipV="1">
              <a:off x="2467960" y="1855687"/>
              <a:ext cx="116298" cy="167993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/>
              <p:cNvSpPr/>
              <p:nvPr/>
            </p:nvSpPr>
            <p:spPr>
              <a:xfrm>
                <a:off x="3831737" y="784737"/>
                <a:ext cx="892191" cy="54654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Oval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37" y="784737"/>
                <a:ext cx="892191" cy="546540"/>
              </a:xfrm>
              <a:prstGeom prst="ellipse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/>
              <p:cNvSpPr/>
              <p:nvPr/>
            </p:nvSpPr>
            <p:spPr>
              <a:xfrm>
                <a:off x="3846457" y="2842137"/>
                <a:ext cx="868150" cy="534963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rgbClr val="00B050"/>
                          </a:solidFill>
                          <a:latin typeface="Cambria Math"/>
                        </a:rPr>
                        <m:t>Φ</m:t>
                      </m:r>
                      <m:r>
                        <a:rPr lang="en-US" sz="20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Oval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457" y="2842137"/>
                <a:ext cx="868150" cy="534963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39818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456">
        <p:fade/>
      </p:transition>
    </mc:Choice>
    <mc:Fallback xmlns="">
      <p:transition spd="med" advTm="164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The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381000" y="762000"/>
                <a:ext cx="7315200" cy="3409950"/>
              </a:xfrm>
              <a:prstGeom prst="rect">
                <a:avLst/>
              </a:prstGeom>
            </p:spPr>
            <p:txBody>
              <a:bodyPr vert="horz" lIns="81639" tIns="40819" rIns="81639" bIns="40819" rtlCol="0">
                <a:noAutofit/>
              </a:bodyPr>
              <a:lstStyle>
                <a:lvl1pPr marL="306146" indent="-306146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663315" indent="-255121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20485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428679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836873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245066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3260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61454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9648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-357169"/>
                <a:r>
                  <a:rPr lang="en-US" dirty="0" smtClean="0">
                    <a:ea typeface="ＭＳ Ｐゴシック" pitchFamily="-112" charset="-128"/>
                  </a:rPr>
                  <a:t>Original goal: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  <a:ea typeface="ＭＳ Ｐゴシック" pitchFamily="-112" charset="-128"/>
                        </a:rPr>
                        <m:t>Pr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dPr>
                        <m:e>
                          <m:r>
                            <a:rPr lang="en-US" b="1">
                              <a:solidFill>
                                <a:srgbClr val="00B050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𝚽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ＭＳ Ｐゴシック" pitchFamily="-112" charset="-128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  <a:ea typeface="ＭＳ Ｐゴシック" pitchFamily="-112" charset="-128"/>
                            </a:rPr>
                            <m:t>argmin</m:t>
                          </m:r>
                          <m:r>
                            <a:rPr lang="en-US" i="1">
                              <a:latin typeface="Cambria Math"/>
                              <a:ea typeface="ＭＳ Ｐゴシック" pitchFamily="-112" charset="-128"/>
                            </a:rPr>
                            <m:t> </m:t>
                          </m:r>
                        </m:e>
                        <m:lim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𝚿</m:t>
                          </m:r>
                          <m:r>
                            <a:rPr lang="en-US" i="1">
                              <a:latin typeface="Cambria Math"/>
                              <a:ea typeface="ＭＳ Ｐゴシック" pitchFamily="-112" charset="-128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ＭＳ Ｐゴシック" pitchFamily="-112" charset="-128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ℱ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  <a:ea typeface="ＭＳ Ｐゴシック" pitchFamily="-112" charset="-128"/>
                                </a:rPr>
                                <m:t>𝐾</m:t>
                              </m:r>
                            </m:sub>
                          </m:sSub>
                        </m:lim>
                      </m:limLow>
                      <m:r>
                        <m:rPr>
                          <m:sty m:val="p"/>
                        </m:rPr>
                        <a:rPr lang="en-US">
                          <a:latin typeface="Cambria Math"/>
                          <a:ea typeface="ＭＳ Ｐゴシック" pitchFamily="-112" charset="-128"/>
                        </a:rPr>
                        <m:t>Dist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ＭＳ Ｐゴシック" pitchFamily="-112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𝚽</m:t>
                          </m:r>
                          <m:r>
                            <a:rPr lang="en-US">
                              <a:latin typeface="Cambria Math"/>
                              <a:ea typeface="ＭＳ Ｐゴシック" pitchFamily="-112" charset="-128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7030A0"/>
                              </a:solidFill>
                              <a:latin typeface="Cambria Math"/>
                              <a:ea typeface="ＭＳ Ｐゴシック" pitchFamily="-112" charset="-128"/>
                            </a:rPr>
                            <m:t>𝚿</m:t>
                          </m:r>
                        </m:e>
                      </m:d>
                      <m:r>
                        <a:rPr lang="en-US" i="1">
                          <a:latin typeface="Cambria Math"/>
                          <a:ea typeface="ＭＳ Ｐゴシック" pitchFamily="-112" charset="-128"/>
                        </a:rPr>
                        <m:t>⁡</m:t>
                      </m:r>
                    </m:oMath>
                  </m:oMathPara>
                </a14:m>
                <a:endParaRPr lang="en-US" dirty="0" smtClean="0">
                  <a:ea typeface="ＭＳ Ｐゴシック" pitchFamily="-112" charset="-128"/>
                </a:endParaRPr>
              </a:p>
              <a:p>
                <a:pPr marL="0" indent="-357169"/>
                <a:r>
                  <a:rPr lang="en-US" dirty="0" smtClean="0">
                    <a:ea typeface="ＭＳ Ｐゴシック" pitchFamily="-112" charset="-128"/>
                  </a:rPr>
                  <a:t>Replace with approximation space</a:t>
                </a:r>
                <a:endParaRPr lang="en-US" dirty="0" smtClean="0">
                  <a:latin typeface="Cambria Math"/>
                  <a:ea typeface="ＭＳ Ｐゴシック" pitchFamily="-112" charset="-128"/>
                </a:endParaRPr>
              </a:p>
              <a:p>
                <a:pPr marL="0" indent="-357169"/>
                <a:r>
                  <a:rPr lang="en-US" dirty="0" smtClean="0">
                    <a:ea typeface="ＭＳ Ｐゴシック" pitchFamily="-112" charset="-128"/>
                  </a:rPr>
                  <a:t>Iterate </a:t>
                </a:r>
                <a:r>
                  <a:rPr lang="en-US" dirty="0">
                    <a:ea typeface="ＭＳ Ｐゴシック" pitchFamily="-112" charset="-128"/>
                  </a:rPr>
                  <a:t>to convergence:</a:t>
                </a:r>
                <a:r>
                  <a:rPr lang="en-US" b="1" dirty="0">
                    <a:solidFill>
                      <a:srgbClr val="00B0F0"/>
                    </a:solidFill>
                    <a:ea typeface="ＭＳ Ｐゴシック" pitchFamily="-112" charset="-128"/>
                  </a:rPr>
                  <a:t/>
                </a:r>
                <a:br>
                  <a:rPr lang="en-US" b="1" dirty="0">
                    <a:solidFill>
                      <a:srgbClr val="00B0F0"/>
                    </a:solidFill>
                    <a:ea typeface="ＭＳ Ｐゴシック" pitchFamily="-112" charset="-128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23ED01"/>
                            </a:solidFill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sSupPr>
                      <m:e>
                        <m:r>
                          <a:rPr lang="en-US" b="1" smtClean="0">
                            <a:solidFill>
                              <a:srgbClr val="23ED0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𝚽</m:t>
                        </m:r>
                      </m:e>
                      <m:sup>
                        <m:r>
                          <a:rPr lang="en-US" b="1">
                            <a:solidFill>
                              <a:srgbClr val="23ED0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𝐧</m:t>
                        </m:r>
                        <m:r>
                          <a:rPr lang="en-US" b="1">
                            <a:solidFill>
                              <a:srgbClr val="23ED0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+</m:t>
                        </m:r>
                        <m:r>
                          <a:rPr lang="en-US" b="1">
                            <a:solidFill>
                              <a:srgbClr val="23ED0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𝟏</m:t>
                        </m:r>
                      </m:sup>
                    </m:sSup>
                    <m:r>
                      <a:rPr lang="en-US" i="1">
                        <a:latin typeface="Cambria Math"/>
                        <a:ea typeface="ＭＳ Ｐゴシック" pitchFamily="-112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ＭＳ Ｐゴシック" pitchFamily="-112" charset="-128"/>
                      </a:rPr>
                      <m:t>Pr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sSupPr>
                          <m:e>
                            <m:r>
                              <a:rPr lang="en-US" b="1" smtClean="0">
                                <a:solidFill>
                                  <a:srgbClr val="00B050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𝚽</m:t>
                            </m:r>
                          </m:e>
                          <m:sup>
                            <m:r>
                              <a:rPr lang="en-US" b="1" i="0" smtClean="0">
                                <a:solidFill>
                                  <a:srgbClr val="00B050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𝐧</m:t>
                            </m:r>
                          </m:sup>
                        </m:sSup>
                      </m:e>
                    </m:d>
                  </m:oMath>
                </a14:m>
                <a:endParaRPr lang="en-US" dirty="0" smtClean="0">
                  <a:ea typeface="ＭＳ Ｐゴシック" pitchFamily="-112" charset="-128"/>
                </a:endParaRPr>
              </a:p>
              <a:p>
                <a:pPr marL="0" indent="-357169"/>
                <a:r>
                  <a:rPr lang="en-US" dirty="0" smtClean="0">
                    <a:ea typeface="ＭＳ Ｐゴシック" pitchFamily="-112" charset="-128"/>
                  </a:rPr>
                  <a:t>In practice: ~7 iterations</a:t>
                </a:r>
                <a:endParaRPr lang="en-US" dirty="0">
                  <a:ea typeface="ＭＳ Ｐゴシック" pitchFamily="-112" charset="-128"/>
                </a:endParaRPr>
              </a:p>
              <a:p>
                <a:pPr marL="0" indent="0">
                  <a:buNone/>
                </a:pPr>
                <a:endParaRPr lang="en-US" dirty="0"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762000"/>
                <a:ext cx="7315200" cy="3409950"/>
              </a:xfrm>
              <a:prstGeom prst="rect">
                <a:avLst/>
              </a:prstGeom>
              <a:blipFill rotWithShape="1">
                <a:blip r:embed="rId4"/>
                <a:stretch>
                  <a:fillRect l="-1750" t="-1968" b="-1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753506" y="1221170"/>
            <a:ext cx="1029847" cy="883684"/>
            <a:chOff x="3753506" y="1221170"/>
            <a:chExt cx="1029847" cy="8836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ontent Placeholder 2"/>
                <p:cNvSpPr txBox="1">
                  <a:spLocks/>
                </p:cNvSpPr>
                <p:nvPr/>
              </p:nvSpPr>
              <p:spPr>
                <a:xfrm>
                  <a:off x="3753506" y="1221170"/>
                  <a:ext cx="591207" cy="768240"/>
                </a:xfrm>
                <a:prstGeom prst="rect">
                  <a:avLst/>
                </a:prstGeom>
              </p:spPr>
              <p:txBody>
                <a:bodyPr vert="horz" lIns="81639" tIns="40819" rIns="81639" bIns="40819" rtlCol="0">
                  <a:noAutofit/>
                </a:bodyPr>
                <a:lstStyle>
                  <a:lvl1pPr marL="306146" indent="-306146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9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663315" indent="-255121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5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1020485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428679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8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36873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8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45066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653260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061454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469648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limLowPr>
                          <m:e/>
                          <m:li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ＭＳ Ｐゴシック" pitchFamily="-112" charset="-128"/>
                                  </a:rPr>
                                </m:ctrlPr>
                              </m:sSubSupPr>
                              <m:e/>
                              <m:sub/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/>
                                    <a:ea typeface="ＭＳ Ｐゴシック" pitchFamily="-112" charset="-128"/>
                                  </a:rPr>
                                  <m:t>∗</m:t>
                                </m:r>
                              </m:sup>
                            </m:sSubSup>
                          </m:lim>
                        </m:limLow>
                        <m:r>
                          <a:rPr lang="en-US" i="1">
                            <a:latin typeface="Cambria Math"/>
                            <a:ea typeface="ＭＳ Ｐゴシック" pitchFamily="-112" charset="-128"/>
                          </a:rPr>
                          <m:t>⁡</m:t>
                        </m:r>
                      </m:oMath>
                    </m:oMathPara>
                  </a14:m>
                  <a:endParaRPr lang="en-US" dirty="0">
                    <a:ea typeface="ＭＳ Ｐゴシック" pitchFamily="-112" charset="-128"/>
                  </a:endParaRPr>
                </a:p>
              </p:txBody>
            </p:sp>
          </mc:Choice>
          <mc:Fallback xmlns="">
            <p:sp>
              <p:nvSpPr>
                <p:cNvPr id="14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3506" y="1221170"/>
                  <a:ext cx="591207" cy="76824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ontent Placeholder 2"/>
                <p:cNvSpPr txBox="1">
                  <a:spLocks/>
                </p:cNvSpPr>
                <p:nvPr/>
              </p:nvSpPr>
              <p:spPr>
                <a:xfrm>
                  <a:off x="4097553" y="1266654"/>
                  <a:ext cx="685800" cy="838200"/>
                </a:xfrm>
                <a:prstGeom prst="rect">
                  <a:avLst/>
                </a:prstGeom>
              </p:spPr>
              <p:txBody>
                <a:bodyPr vert="horz" lIns="81639" tIns="40819" rIns="81639" bIns="40819" rtlCol="0">
                  <a:noAutofit/>
                </a:bodyPr>
                <a:lstStyle>
                  <a:lvl1pPr marL="306146" indent="-306146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9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1pPr>
                  <a:lvl2pPr marL="663315" indent="-255121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25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2pPr>
                  <a:lvl3pPr marL="1020485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1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3pPr>
                  <a:lvl4pPr marL="1428679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8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4pPr>
                  <a:lvl5pPr marL="1836873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800" kern="1200">
                      <a:solidFill>
                        <a:schemeClr val="tx1"/>
                      </a:solidFill>
                      <a:latin typeface="Arial" pitchFamily="34" charset="0"/>
                      <a:ea typeface="+mn-ea"/>
                      <a:cs typeface="Arial" pitchFamily="34" charset="0"/>
                    </a:defRPr>
                  </a:lvl5pPr>
                  <a:lvl6pPr marL="2245066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653260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061454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469648" indent="-204097" algn="l" defTabSz="816388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limLowPr>
                          <m:e/>
                          <m:lim>
                            <m:r>
                              <a:rPr lang="en-US" b="1" i="1" smtClean="0">
                                <a:solidFill>
                                  <a:srgbClr val="7030A0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 </m:t>
                            </m:r>
                            <m:r>
                              <a:rPr lang="en-US" i="1">
                                <a:latin typeface="Cambria Math"/>
                                <a:ea typeface="ＭＳ Ｐゴシック" pitchFamily="-112" charset="-128"/>
                              </a:rPr>
                              <m:t>(</m:t>
                            </m:r>
                            <m:r>
                              <a:rPr lang="en-US" b="1">
                                <a:solidFill>
                                  <a:srgbClr val="00B050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𝚽</m:t>
                            </m:r>
                            <m:r>
                              <a:rPr lang="en-US" i="1">
                                <a:latin typeface="Cambria Math"/>
                                <a:ea typeface="ＭＳ Ｐゴシック" pitchFamily="-112" charset="-128"/>
                              </a:rPr>
                              <m:t>)</m:t>
                            </m:r>
                          </m:lim>
                        </m:limLow>
                      </m:oMath>
                    </m:oMathPara>
                  </a14:m>
                  <a:endParaRPr lang="en-US" dirty="0">
                    <a:ea typeface="ＭＳ Ｐゴシック" pitchFamily="-112" charset="-128"/>
                  </a:endParaRPr>
                </a:p>
              </p:txBody>
            </p:sp>
          </mc:Choice>
          <mc:Fallback xmlns="">
            <p:sp>
              <p:nvSpPr>
                <p:cNvPr id="15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7553" y="1266654"/>
                  <a:ext cx="685800" cy="83820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3"/>
          <p:cNvSpPr txBox="1">
            <a:spLocks/>
          </p:cNvSpPr>
          <p:nvPr/>
        </p:nvSpPr>
        <p:spPr>
          <a:xfrm>
            <a:off x="6214242" y="859219"/>
            <a:ext cx="2895599" cy="12192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81639" tIns="40819" rIns="81639" bIns="40819" rtlCol="0" anchor="ctr">
            <a:noAutofit/>
          </a:bodyPr>
          <a:lstStyle>
            <a:lvl1pPr algn="r" defTabSz="816388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Quadratic obj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Linear ineq.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rot="20878319">
            <a:off x="611053" y="1986191"/>
            <a:ext cx="7467317" cy="1187565"/>
          </a:xfrm>
          <a:prstGeom prst="roundRect">
            <a:avLst/>
          </a:prstGeom>
          <a:solidFill>
            <a:srgbClr val="92D050">
              <a:alpha val="85098"/>
            </a:srgbClr>
          </a:solidFill>
        </p:spPr>
        <p:txBody>
          <a:bodyPr vert="horz" lIns="81639" tIns="40819" rIns="81639" bIns="40819" rtlCol="0">
            <a:no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 smtClean="0">
                <a:solidFill>
                  <a:srgbClr val="7030A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Code available online</a:t>
            </a:r>
            <a:endParaRPr lang="en-US" sz="5400" b="1" dirty="0">
              <a:solidFill>
                <a:srgbClr val="7030A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68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955">
        <p:fade/>
      </p:transition>
    </mc:Choice>
    <mc:Fallback xmlns="">
      <p:transition spd="med" advTm="60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See it in action: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762000"/>
            <a:ext cx="8382000" cy="4019550"/>
          </a:xfrm>
          <a:prstGeom prst="rect">
            <a:avLst/>
          </a:prstGeom>
        </p:spPr>
        <p:txBody>
          <a:bodyPr vert="horz" lIns="81639" tIns="40819" rIns="81639" bIns="40819" rtlCol="0">
            <a:no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cs typeface="Monotype Hadassah" pitchFamily="2" charset="-79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solidFill>
                <a:schemeClr val="tx1"/>
              </a:solidFill>
              <a:cs typeface="Monotype Hadassah" pitchFamily="2" charset="-79"/>
            </a:endParaRPr>
          </a:p>
        </p:txBody>
      </p:sp>
      <p:pic>
        <p:nvPicPr>
          <p:cNvPr id="3" name="ours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2890" t="1521" r="12816"/>
          <a:stretch/>
        </p:blipFill>
        <p:spPr>
          <a:xfrm>
            <a:off x="1523999" y="736795"/>
            <a:ext cx="5830957" cy="4347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1458946"/>
      </p:ext>
    </p:extLst>
  </p:cSld>
  <p:clrMapOvr>
    <a:masterClrMapping/>
  </p:clrMapOvr>
  <p:transition spd="slow" advTm="9042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5" grpId="0" build="p"/>
    </p:bldLst>
  </p:timing>
  <p:extLst mod="1">
    <p:ext uri="{E180D4A7-C9FB-4DFB-919C-405C955672EB}">
      <p14:showEvtLst xmlns:p14="http://schemas.microsoft.com/office/powerpoint/2010/main">
        <p14:playEvt time="3040" objId="3"/>
        <p14:stopEvt time="5580" objId="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Compared to our 1</a:t>
            </a:r>
            <a:r>
              <a:rPr lang="en-US" baseline="30000" dirty="0" smtClean="0"/>
              <a:t>st</a:t>
            </a:r>
            <a:r>
              <a:rPr lang="en-US" dirty="0" smtClean="0"/>
              <a:t> attempt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1000" y="762000"/>
            <a:ext cx="8382000" cy="4019550"/>
          </a:xfrm>
          <a:prstGeom prst="rect">
            <a:avLst/>
          </a:prstGeom>
        </p:spPr>
        <p:txBody>
          <a:bodyPr vert="horz" lIns="81639" tIns="40819" rIns="81639" bIns="40819" rtlCol="0">
            <a:no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000" dirty="0">
              <a:cs typeface="Monotype Hadassah" pitchFamily="2" charset="-79"/>
            </a:endParaRPr>
          </a:p>
          <a:p>
            <a:pPr marL="514350" indent="-514350">
              <a:buFont typeface="+mj-lt"/>
              <a:buAutoNum type="arabicPeriod"/>
            </a:pPr>
            <a:endParaRPr lang="en-US" sz="2000" dirty="0" smtClean="0">
              <a:solidFill>
                <a:schemeClr val="tx1"/>
              </a:solidFill>
              <a:cs typeface="Monotype Hadassah" pitchFamily="2" charset="-79"/>
            </a:endParaRPr>
          </a:p>
        </p:txBody>
      </p:sp>
      <p:pic>
        <p:nvPicPr>
          <p:cNvPr id="3" name="ours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8"/>
          <a:srcRect l="12890" t="1521" r="12816"/>
          <a:stretch/>
        </p:blipFill>
        <p:spPr>
          <a:xfrm>
            <a:off x="150750" y="1187028"/>
            <a:ext cx="4372343" cy="3260141"/>
          </a:xfrm>
          <a:prstGeom prst="rect">
            <a:avLst/>
          </a:prstGeom>
        </p:spPr>
      </p:pic>
      <p:pic>
        <p:nvPicPr>
          <p:cNvPr id="6" name="poisson.wmv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9"/>
          <a:srcRect l="12826" r="12609"/>
          <a:stretch/>
        </p:blipFill>
        <p:spPr>
          <a:xfrm>
            <a:off x="4345051" y="1092350"/>
            <a:ext cx="4494149" cy="33902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174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60">
        <p:fade/>
      </p:transition>
    </mc:Choice>
    <mc:Fallback xmlns="">
      <p:transition spd="med" advTm="8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512" objId="3"/>
        <p14:playEvt time="1512" objId="6"/>
        <p14:stopEvt time="4084" objId="3"/>
        <p14:stopEvt time="8160" objId="6"/>
      </p14:showEvt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400" y="1885950"/>
            <a:ext cx="3429000" cy="914400"/>
          </a:xfrm>
        </p:spPr>
        <p:txBody>
          <a:bodyPr/>
          <a:lstStyle/>
          <a:p>
            <a:r>
              <a:rPr lang="en-US" sz="6600" dirty="0" smtClean="0"/>
              <a:t>Results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51540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249">
        <p:blinds dir="vert"/>
      </p:transition>
    </mc:Choice>
    <mc:Fallback xmlns="">
      <p:transition spd="slow" advTm="1249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666750"/>
            <a:ext cx="8382001" cy="447674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Deformations</a:t>
            </a:r>
            <a:endParaRPr lang="en-US" dirty="0"/>
          </a:p>
        </p:txBody>
      </p:sp>
      <p:pic>
        <p:nvPicPr>
          <p:cNvPr id="7" name="deformations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3066" t="17453" r="12667"/>
          <a:stretch/>
        </p:blipFill>
        <p:spPr>
          <a:xfrm>
            <a:off x="1066800" y="722386"/>
            <a:ext cx="7071360" cy="44211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28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396">
        <p:split orient="vert"/>
      </p:transition>
    </mc:Choice>
    <mc:Fallback xmlns="">
      <p:transition spd="slow" advTm="1839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18396" objId="7"/>
      </p14:showEvt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04800" y="1581149"/>
            <a:ext cx="8382001" cy="3253143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Global bijectivity in 3D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1" y="656638"/>
            <a:ext cx="8229600" cy="3952875"/>
          </a:xfrm>
        </p:spPr>
        <p:txBody>
          <a:bodyPr/>
          <a:lstStyle/>
          <a:p>
            <a:r>
              <a:rPr lang="en-US" b="1" i="1" dirty="0" smtClean="0"/>
              <a:t>Theorem</a:t>
            </a:r>
            <a:r>
              <a:rPr lang="en-US" dirty="0" smtClean="0"/>
              <a:t>: If boundary mapped bijectively, map is a global bijection</a:t>
            </a:r>
            <a:endParaRPr lang="en-US" dirty="0"/>
          </a:p>
        </p:txBody>
      </p:sp>
      <p:pic>
        <p:nvPicPr>
          <p:cNvPr id="1027" name="Picture 3" descr="C:\Users\Noam\Dropbox\research\3d_bounded_distortion\figures\deformation\bi\final\biharmonic_constraints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3" y="2533902"/>
            <a:ext cx="2053205" cy="165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304202" y="1601060"/>
            <a:ext cx="6491648" cy="1641044"/>
            <a:chOff x="2304202" y="1601060"/>
            <a:chExt cx="6491648" cy="1641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2304202" y="1881485"/>
                  <a:ext cx="495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4202" y="1881485"/>
                  <a:ext cx="495649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601060"/>
              <a:ext cx="6128850" cy="1641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1858617" y="3170421"/>
            <a:ext cx="7299618" cy="1714950"/>
            <a:chOff x="1858617" y="3170421"/>
            <a:chExt cx="7299618" cy="1714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858617" y="3958244"/>
                  <a:ext cx="10534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Pr</m:t>
                        </m:r>
                        <m:r>
                          <a:rPr lang="en-US" sz="2400" b="0" i="1" smtClean="0">
                            <a:latin typeface="Cambria Math"/>
                          </a:rPr>
                          <m:t>⁡(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Φ</m:t>
                        </m:r>
                        <m:r>
                          <a:rPr lang="en-US" sz="2400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8617" y="3958244"/>
                  <a:ext cx="1053494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r="-578" b="-17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350" y="3170421"/>
              <a:ext cx="6442885" cy="171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Oval 13"/>
          <p:cNvSpPr/>
          <p:nvPr/>
        </p:nvSpPr>
        <p:spPr>
          <a:xfrm>
            <a:off x="5076301" y="2157581"/>
            <a:ext cx="486299" cy="490369"/>
          </a:xfrm>
          <a:prstGeom prst="ellipse">
            <a:avLst/>
          </a:prstGeom>
          <a:noFill/>
          <a:ln w="76200" cap="rnd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2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650">
        <p:split orient="vert" dir="in"/>
      </p:transition>
    </mc:Choice>
    <mc:Fallback xmlns="">
      <p:transition spd="slow" advTm="41650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14" grpId="0" animBg="1"/>
      <p:bldP spid="1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Bijective BD parameterizations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37672" y="659989"/>
            <a:ext cx="8453928" cy="40340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800" y="819150"/>
            <a:ext cx="7555294" cy="4356497"/>
            <a:chOff x="537672" y="817529"/>
            <a:chExt cx="7555294" cy="4356497"/>
          </a:xfrm>
        </p:grpSpPr>
        <p:pic>
          <p:nvPicPr>
            <p:cNvPr id="2050" name="Picture 2" descr="C:\Users\Noam\Dropbox\research\3d_bounded_distortion\figures\cubes\hand_polycube20\new\volum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28" t="8736" r="39513" b="13256"/>
            <a:stretch/>
          </p:blipFill>
          <p:spPr bwMode="auto">
            <a:xfrm>
              <a:off x="5085202" y="963117"/>
              <a:ext cx="3007764" cy="4210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72" y="817529"/>
              <a:ext cx="3242704" cy="409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ight Arrow 1"/>
            <p:cNvSpPr/>
            <p:nvPr/>
          </p:nvSpPr>
          <p:spPr>
            <a:xfrm>
              <a:off x="4038600" y="2479813"/>
              <a:ext cx="838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167266" y="2152073"/>
                  <a:ext cx="4956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Φ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266" y="2152073"/>
                  <a:ext cx="495649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Oval 18"/>
          <p:cNvSpPr/>
          <p:nvPr/>
        </p:nvSpPr>
        <p:spPr>
          <a:xfrm>
            <a:off x="6172200" y="2872166"/>
            <a:ext cx="653909" cy="659382"/>
          </a:xfrm>
          <a:prstGeom prst="ellipse">
            <a:avLst/>
          </a:prstGeom>
          <a:noFill/>
          <a:ln w="76200" cap="rnd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olycubes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9"/>
          <a:srcRect l="12633" t="3514" r="12548" b="5135"/>
          <a:stretch/>
        </p:blipFill>
        <p:spPr>
          <a:xfrm>
            <a:off x="1134017" y="666750"/>
            <a:ext cx="6422388" cy="4410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3893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091">
        <p:fade/>
      </p:transition>
    </mc:Choice>
    <mc:Fallback xmlns="">
      <p:transition spd="med" advTm="480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47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9" grpId="0" animBg="1"/>
      <p:bldP spid="19" grpId="1" animBg="1"/>
      <p:bldP spid="19" grpId="2" animBg="1"/>
    </p:bldLst>
  </p:timing>
  <p:extLst mod="1">
    <p:ext uri="{E180D4A7-C9FB-4DFB-919C-405C955672EB}">
      <p14:showEvtLst xmlns:p14="http://schemas.microsoft.com/office/powerpoint/2010/main">
        <p14:playEvt time="35048" objId="25"/>
        <p14:stopEvt time="48091" objId="25"/>
      </p14:showEvt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Tet-mesh improvement 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4800" y="772585"/>
            <a:ext cx="8610600" cy="392142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0407" y="772585"/>
            <a:ext cx="2895599" cy="3968467"/>
            <a:chOff x="304800" y="772585"/>
            <a:chExt cx="2895599" cy="3968467"/>
          </a:xfrm>
        </p:grpSpPr>
        <p:pic>
          <p:nvPicPr>
            <p:cNvPr id="53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693"/>
            <a:stretch/>
          </p:blipFill>
          <p:spPr bwMode="auto">
            <a:xfrm>
              <a:off x="304800" y="772585"/>
              <a:ext cx="2729753" cy="3968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2895600" y="1352550"/>
              <a:ext cx="304799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596270" y="772585"/>
            <a:ext cx="2761759" cy="3968467"/>
            <a:chOff x="5504958" y="992459"/>
            <a:chExt cx="2761759" cy="396846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 bwMode="auto">
            <a:xfrm>
              <a:off x="5657358" y="992459"/>
              <a:ext cx="2609359" cy="3968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5504958" y="3179101"/>
              <a:ext cx="304800" cy="611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8" t="4344" r="10475" b="3522"/>
          <a:stretch/>
        </p:blipFill>
        <p:spPr bwMode="auto">
          <a:xfrm>
            <a:off x="2780820" y="772585"/>
            <a:ext cx="6240500" cy="42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045363" y="1200150"/>
            <a:ext cx="952500" cy="3733800"/>
          </a:xfrm>
          <a:prstGeom prst="round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7788563" y="1200150"/>
            <a:ext cx="952500" cy="3717504"/>
          </a:xfrm>
          <a:prstGeom prst="roundRect">
            <a:avLst/>
          </a:prstGeom>
          <a:solidFill>
            <a:srgbClr val="F79646">
              <a:alpha val="50196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46627" y="1200150"/>
            <a:ext cx="2520373" cy="2438400"/>
            <a:chOff x="146627" y="1200150"/>
            <a:chExt cx="2520373" cy="2438400"/>
          </a:xfrm>
        </p:grpSpPr>
        <p:sp>
          <p:nvSpPr>
            <p:cNvPr id="13" name="Left Brace 12"/>
            <p:cNvSpPr/>
            <p:nvPr/>
          </p:nvSpPr>
          <p:spPr>
            <a:xfrm>
              <a:off x="2286000" y="1200150"/>
              <a:ext cx="381000" cy="24384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6627" y="1968256"/>
              <a:ext cx="165955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Optimal </a:t>
              </a:r>
            </a:p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Delaunay </a:t>
              </a:r>
            </a:p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Triangulation</a:t>
              </a:r>
              <a:br>
                <a:rPr lang="en-US" sz="2000" dirty="0" smtClean="0">
                  <a:latin typeface="Arial" pitchFamily="34" charset="0"/>
                  <a:cs typeface="Arial" pitchFamily="34" charset="0"/>
                </a:rPr>
              </a:br>
              <a:endParaRPr lang="en-US" sz="2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28266" y="3562350"/>
            <a:ext cx="2523924" cy="707886"/>
            <a:chOff x="153174" y="3562350"/>
            <a:chExt cx="2523924" cy="707886"/>
          </a:xfrm>
        </p:grpSpPr>
        <p:sp>
          <p:nvSpPr>
            <p:cNvPr id="57" name="TextBox 56"/>
            <p:cNvSpPr txBox="1"/>
            <p:nvPr/>
          </p:nvSpPr>
          <p:spPr>
            <a:xfrm>
              <a:off x="153174" y="3562350"/>
              <a:ext cx="23407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Arial" pitchFamily="34" charset="0"/>
                  <a:cs typeface="Arial" pitchFamily="34" charset="0"/>
                </a:rPr>
                <a:t>Variational</a:t>
              </a:r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 tet </a:t>
              </a:r>
            </a:p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Meshing 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[</a:t>
              </a:r>
              <a:r>
                <a:rPr lang="en-US" dirty="0" err="1" smtClean="0">
                  <a:latin typeface="Arial" pitchFamily="34" charset="0"/>
                  <a:cs typeface="Arial" pitchFamily="34" charset="0"/>
                </a:rPr>
                <a:t>Alliez</a:t>
              </a:r>
              <a:r>
                <a:rPr lang="en-US" dirty="0" smtClean="0">
                  <a:latin typeface="Arial" pitchFamily="34" charset="0"/>
                  <a:cs typeface="Arial" pitchFamily="34" charset="0"/>
                </a:rPr>
                <a:t> 2005]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Left Brace 57"/>
            <p:cNvSpPr/>
            <p:nvPr/>
          </p:nvSpPr>
          <p:spPr>
            <a:xfrm>
              <a:off x="2296098" y="3714750"/>
              <a:ext cx="381000" cy="38194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8266" y="4171006"/>
            <a:ext cx="2549751" cy="746648"/>
            <a:chOff x="128266" y="4171006"/>
            <a:chExt cx="2549751" cy="746648"/>
          </a:xfrm>
        </p:grpSpPr>
        <p:sp>
          <p:nvSpPr>
            <p:cNvPr id="59" name="Left Brace 58"/>
            <p:cNvSpPr/>
            <p:nvPr/>
          </p:nvSpPr>
          <p:spPr>
            <a:xfrm>
              <a:off x="2297017" y="4171006"/>
              <a:ext cx="381000" cy="74664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28266" y="4262848"/>
              <a:ext cx="14494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Arial" pitchFamily="34" charset="0"/>
                  <a:cs typeface="Arial" pitchFamily="34" charset="0"/>
                </a:rPr>
                <a:t>Stellar</a:t>
              </a:r>
            </a:p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[Klinger 2007]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645993"/>
      </p:ext>
    </p:extLst>
  </p:cSld>
  <p:clrMapOvr>
    <a:masterClrMapping/>
  </p:clrMapOvr>
  <p:transition spd="slow" advTm="498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5233251" y="2647950"/>
            <a:ext cx="3581400" cy="6953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Physical Simulation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3" t="937" r="14340" b="5031"/>
          <a:stretch/>
        </p:blipFill>
        <p:spPr bwMode="auto">
          <a:xfrm>
            <a:off x="5580809" y="3147031"/>
            <a:ext cx="2133600" cy="161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623886"/>
            <a:ext cx="2286000" cy="6953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Engineering</a:t>
            </a:r>
            <a:endParaRPr lang="en-US" dirty="0"/>
          </a:p>
        </p:txBody>
      </p:sp>
      <p:pic>
        <p:nvPicPr>
          <p:cNvPr id="2053" name="Picture 5" descr="C:\Users\Noam\Desktop\passport-siggrap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7" r="4269" b="56494"/>
          <a:stretch/>
        </p:blipFill>
        <p:spPr bwMode="auto">
          <a:xfrm>
            <a:off x="920629" y="1109990"/>
            <a:ext cx="3733800" cy="134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411648" y="623887"/>
            <a:ext cx="2751762" cy="6953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Medical training </a:t>
            </a:r>
            <a:endParaRPr lang="en-US" dirty="0"/>
          </a:p>
        </p:txBody>
      </p:sp>
      <p:pic>
        <p:nvPicPr>
          <p:cNvPr id="2054" name="Picture 6" descr="C:\Users\Noam\Desktop\Teaser_NewDragon4_S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10" y="3128800"/>
            <a:ext cx="28956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744038" y="2647950"/>
            <a:ext cx="2751762" cy="6953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Rendering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340632" y="4761511"/>
            <a:ext cx="1371784" cy="324839"/>
          </a:xfrm>
          <a:prstGeom prst="rect">
            <a:avLst/>
          </a:prstGeom>
          <a:solidFill>
            <a:srgbClr val="FFFFFF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81639" tIns="40819" rIns="81639" bIns="40819" rtlCol="0">
            <a:normAutofit fontScale="85000" lnSpcReduction="10000"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[Irving 2007]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5741032" y="1133475"/>
            <a:ext cx="2298065" cy="1320510"/>
            <a:chOff x="5741032" y="1133475"/>
            <a:chExt cx="2298065" cy="1320510"/>
          </a:xfrm>
        </p:grpSpPr>
        <p:pic>
          <p:nvPicPr>
            <p:cNvPr id="2052" name="Picture 4" descr="C:\Users\Noam\Desktop\pressure-freetop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1032" y="1133475"/>
              <a:ext cx="2298065" cy="1320510"/>
            </a:xfrm>
            <a:prstGeom prst="rect">
              <a:avLst/>
            </a:prstGeom>
            <a:solidFill>
              <a:schemeClr val="tx1"/>
            </a:solidFill>
            <a:extLst/>
          </p:spPr>
        </p:pic>
        <p:sp>
          <p:nvSpPr>
            <p:cNvPr id="2" name="Rectangle 1"/>
            <p:cNvSpPr/>
            <p:nvPr/>
          </p:nvSpPr>
          <p:spPr>
            <a:xfrm>
              <a:off x="5741032" y="1140941"/>
              <a:ext cx="278768" cy="287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791200" y="2134769"/>
              <a:ext cx="1098864" cy="28780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Content Placeholder 2"/>
          <p:cNvSpPr txBox="1">
            <a:spLocks/>
          </p:cNvSpPr>
          <p:nvPr/>
        </p:nvSpPr>
        <p:spPr>
          <a:xfrm>
            <a:off x="3270719" y="2467560"/>
            <a:ext cx="1371784" cy="324839"/>
          </a:xfrm>
          <a:prstGeom prst="rect">
            <a:avLst/>
          </a:prstGeom>
          <a:solidFill>
            <a:srgbClr val="FFFFFF">
              <a:alpha val="43922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81639" tIns="40819" rIns="81639" bIns="40819" rtlCol="0">
            <a:normAutofit fontScale="92500" lnSpcReduction="20000"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[Inria 2011]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5606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47">
        <p:fade/>
      </p:transition>
    </mc:Choice>
    <mc:Fallback xmlns="">
      <p:transition spd="med" advTm="724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Tet-mesh improvement </a:t>
            </a:r>
            <a:endParaRPr lang="en-US" dirty="0"/>
          </a:p>
        </p:txBody>
      </p:sp>
      <p:pic>
        <p:nvPicPr>
          <p:cNvPr id="8" name="improv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12893" t="986" r="13177"/>
          <a:stretch/>
        </p:blipFill>
        <p:spPr>
          <a:xfrm>
            <a:off x="1687883" y="814647"/>
            <a:ext cx="5746200" cy="4328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88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618">
        <p:fade/>
      </p:transition>
    </mc:Choice>
    <mc:Fallback xmlns="">
      <p:transition spd="med" advTm="196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8"/>
        <p14:stopEvt time="19618" objId="8"/>
      </p14:showEvt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0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algorithm for bounded-distortion, </a:t>
            </a:r>
            <a:r>
              <a:rPr lang="en-US" dirty="0" err="1" smtClean="0"/>
              <a:t>bijective</a:t>
            </a:r>
            <a:r>
              <a:rPr lang="en-US" dirty="0" smtClean="0"/>
              <a:t> maps in 3D</a:t>
            </a:r>
          </a:p>
          <a:p>
            <a:r>
              <a:rPr lang="en-US" dirty="0" smtClean="0"/>
              <a:t>Shortcomings</a:t>
            </a:r>
          </a:p>
          <a:p>
            <a:pPr lvl="1"/>
            <a:r>
              <a:rPr lang="en-US" dirty="0" smtClean="0"/>
              <a:t>Timing</a:t>
            </a:r>
          </a:p>
          <a:p>
            <a:pPr lvl="1"/>
            <a:r>
              <a:rPr lang="en-US" dirty="0" smtClean="0"/>
              <a:t>Main question: feasibility</a:t>
            </a:r>
          </a:p>
          <a:p>
            <a:r>
              <a:rPr lang="en-US" dirty="0" smtClean="0"/>
              <a:t>Future work</a:t>
            </a:r>
          </a:p>
          <a:p>
            <a:pPr lvl="1"/>
            <a:r>
              <a:rPr lang="en-US" dirty="0" smtClean="0"/>
              <a:t>Applications in higher dimensions</a:t>
            </a:r>
          </a:p>
          <a:p>
            <a:pPr lvl="1"/>
            <a:r>
              <a:rPr lang="en-US" dirty="0" smtClean="0"/>
              <a:t>Surface mappings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8522">
        <p:fade/>
      </p:transition>
    </mc:Choice>
    <mc:Fallback xmlns="">
      <p:transition spd="med" advTm="4852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38200"/>
            <a:ext cx="8229600" cy="3028950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Code + data online</a:t>
            </a:r>
          </a:p>
          <a:p>
            <a:pPr lvl="1"/>
            <a:r>
              <a:rPr lang="en-US" sz="1600" dirty="0">
                <a:hlinkClick r:id="rId3"/>
              </a:rPr>
              <a:t>http://www.wisdom.weizmann.ac.il/~/noamaig/html/projects/bd3d/bd3d.html</a:t>
            </a:r>
            <a:endParaRPr lang="en-US" sz="1600" dirty="0" smtClean="0"/>
          </a:p>
          <a:p>
            <a:r>
              <a:rPr lang="en-US" dirty="0" smtClean="0"/>
              <a:t>Funding:</a:t>
            </a:r>
          </a:p>
          <a:p>
            <a:pPr lvl="1"/>
            <a:r>
              <a:rPr lang="en-US" dirty="0"/>
              <a:t>ERC Starting Grant “</a:t>
            </a:r>
            <a:r>
              <a:rPr lang="en-US" dirty="0" err="1"/>
              <a:t>SurfComp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Israel Science Foundation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Acknowledgements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2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93">
        <p:fade/>
      </p:transition>
    </mc:Choice>
    <mc:Fallback xmlns="">
      <p:transition spd="med" advTm="112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38350"/>
            <a:ext cx="7010400" cy="523875"/>
          </a:xfrm>
        </p:spPr>
        <p:txBody>
          <a:bodyPr/>
          <a:lstStyle/>
          <a:p>
            <a:pPr algn="ctr"/>
            <a:r>
              <a:rPr lang="en-US" sz="9600" dirty="0" smtClean="0"/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05207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et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7"/>
          <a:srcRect l="26393" t="8160" r="22016"/>
          <a:stretch>
            <a:fillRect/>
          </a:stretch>
        </p:blipFill>
        <p:spPr>
          <a:xfrm>
            <a:off x="4705946" y="1504950"/>
            <a:ext cx="3093558" cy="30976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4191000" cy="168592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Aspect-ratio distortion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23753" y="2970309"/>
            <a:ext cx="2143706" cy="1407132"/>
            <a:chOff x="6245894" y="3368068"/>
            <a:chExt cx="2143706" cy="1407132"/>
          </a:xfrm>
        </p:grpSpPr>
        <p:sp>
          <p:nvSpPr>
            <p:cNvPr id="7" name="Freeform 6"/>
            <p:cNvSpPr/>
            <p:nvPr/>
          </p:nvSpPr>
          <p:spPr>
            <a:xfrm>
              <a:off x="7445602" y="3368068"/>
              <a:ext cx="943998" cy="1402934"/>
            </a:xfrm>
            <a:custGeom>
              <a:avLst/>
              <a:gdLst>
                <a:gd name="connsiteX0" fmla="*/ 931333 w 931333"/>
                <a:gd name="connsiteY0" fmla="*/ 0 h 1405467"/>
                <a:gd name="connsiteX1" fmla="*/ 33866 w 931333"/>
                <a:gd name="connsiteY1" fmla="*/ 1405467 h 1405467"/>
                <a:gd name="connsiteX2" fmla="*/ 0 w 931333"/>
                <a:gd name="connsiteY2" fmla="*/ 660400 h 1405467"/>
                <a:gd name="connsiteX3" fmla="*/ 931333 w 931333"/>
                <a:gd name="connsiteY3" fmla="*/ 0 h 1405467"/>
                <a:gd name="connsiteX0" fmla="*/ 938932 w 938932"/>
                <a:gd name="connsiteY0" fmla="*/ 0 h 1415599"/>
                <a:gd name="connsiteX1" fmla="*/ 33866 w 938932"/>
                <a:gd name="connsiteY1" fmla="*/ 1415599 h 1415599"/>
                <a:gd name="connsiteX2" fmla="*/ 0 w 938932"/>
                <a:gd name="connsiteY2" fmla="*/ 670532 h 1415599"/>
                <a:gd name="connsiteX3" fmla="*/ 938932 w 938932"/>
                <a:gd name="connsiteY3" fmla="*/ 0 h 1415599"/>
                <a:gd name="connsiteX0" fmla="*/ 943998 w 943998"/>
                <a:gd name="connsiteY0" fmla="*/ 0 h 1415599"/>
                <a:gd name="connsiteX1" fmla="*/ 38932 w 943998"/>
                <a:gd name="connsiteY1" fmla="*/ 1415599 h 1415599"/>
                <a:gd name="connsiteX2" fmla="*/ 0 w 943998"/>
                <a:gd name="connsiteY2" fmla="*/ 685729 h 1415599"/>
                <a:gd name="connsiteX3" fmla="*/ 943998 w 943998"/>
                <a:gd name="connsiteY3" fmla="*/ 0 h 1415599"/>
                <a:gd name="connsiteX0" fmla="*/ 943998 w 943998"/>
                <a:gd name="connsiteY0" fmla="*/ 0 h 1415599"/>
                <a:gd name="connsiteX1" fmla="*/ 56662 w 943998"/>
                <a:gd name="connsiteY1" fmla="*/ 1415599 h 1415599"/>
                <a:gd name="connsiteX2" fmla="*/ 0 w 943998"/>
                <a:gd name="connsiteY2" fmla="*/ 685729 h 1415599"/>
                <a:gd name="connsiteX3" fmla="*/ 943998 w 943998"/>
                <a:gd name="connsiteY3" fmla="*/ 0 h 1415599"/>
                <a:gd name="connsiteX0" fmla="*/ 943998 w 943998"/>
                <a:gd name="connsiteY0" fmla="*/ 0 h 1402934"/>
                <a:gd name="connsiteX1" fmla="*/ 46530 w 943998"/>
                <a:gd name="connsiteY1" fmla="*/ 1402934 h 1402934"/>
                <a:gd name="connsiteX2" fmla="*/ 0 w 943998"/>
                <a:gd name="connsiteY2" fmla="*/ 685729 h 1402934"/>
                <a:gd name="connsiteX3" fmla="*/ 943998 w 943998"/>
                <a:gd name="connsiteY3" fmla="*/ 0 h 1402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3998" h="1402934">
                  <a:moveTo>
                    <a:pt x="943998" y="0"/>
                  </a:moveTo>
                  <a:lnTo>
                    <a:pt x="46530" y="1402934"/>
                  </a:lnTo>
                  <a:lnTo>
                    <a:pt x="0" y="685729"/>
                  </a:lnTo>
                  <a:lnTo>
                    <a:pt x="943998" y="0"/>
                  </a:lnTo>
                  <a:close/>
                </a:path>
              </a:pathLst>
            </a:custGeom>
            <a:solidFill>
              <a:srgbClr val="1F497D">
                <a:alpha val="43922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6245894" y="3613580"/>
              <a:ext cx="1247105" cy="1161620"/>
            </a:xfrm>
            <a:custGeom>
              <a:avLst/>
              <a:gdLst>
                <a:gd name="connsiteX0" fmla="*/ 1219200 w 1219200"/>
                <a:gd name="connsiteY0" fmla="*/ 1151467 h 1151467"/>
                <a:gd name="connsiteX1" fmla="*/ 0 w 1219200"/>
                <a:gd name="connsiteY1" fmla="*/ 0 h 1151467"/>
                <a:gd name="connsiteX2" fmla="*/ 1176867 w 1219200"/>
                <a:gd name="connsiteY2" fmla="*/ 423334 h 1151467"/>
                <a:gd name="connsiteX3" fmla="*/ 1219200 w 1219200"/>
                <a:gd name="connsiteY3" fmla="*/ 1151467 h 1151467"/>
                <a:gd name="connsiteX0" fmla="*/ 1234440 w 1234440"/>
                <a:gd name="connsiteY0" fmla="*/ 1159087 h 1159087"/>
                <a:gd name="connsiteX1" fmla="*/ 0 w 1234440"/>
                <a:gd name="connsiteY1" fmla="*/ 0 h 1159087"/>
                <a:gd name="connsiteX2" fmla="*/ 1192107 w 1234440"/>
                <a:gd name="connsiteY2" fmla="*/ 430954 h 1159087"/>
                <a:gd name="connsiteX3" fmla="*/ 1234440 w 1234440"/>
                <a:gd name="connsiteY3" fmla="*/ 1159087 h 1159087"/>
                <a:gd name="connsiteX0" fmla="*/ 1247105 w 1247105"/>
                <a:gd name="connsiteY0" fmla="*/ 1161620 h 1161620"/>
                <a:gd name="connsiteX1" fmla="*/ 0 w 1247105"/>
                <a:gd name="connsiteY1" fmla="*/ 0 h 1161620"/>
                <a:gd name="connsiteX2" fmla="*/ 1204772 w 1247105"/>
                <a:gd name="connsiteY2" fmla="*/ 433487 h 1161620"/>
                <a:gd name="connsiteX3" fmla="*/ 1247105 w 1247105"/>
                <a:gd name="connsiteY3" fmla="*/ 1161620 h 116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7105" h="1161620">
                  <a:moveTo>
                    <a:pt x="1247105" y="1161620"/>
                  </a:moveTo>
                  <a:lnTo>
                    <a:pt x="0" y="0"/>
                  </a:lnTo>
                  <a:lnTo>
                    <a:pt x="1204772" y="433487"/>
                  </a:lnTo>
                  <a:lnTo>
                    <a:pt x="1247105" y="1161620"/>
                  </a:lnTo>
                  <a:close/>
                </a:path>
              </a:pathLst>
            </a:custGeom>
            <a:solidFill>
              <a:srgbClr val="4F81BD">
                <a:alpha val="45098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8146711" cy="523875"/>
          </a:xfrm>
        </p:spPr>
        <p:txBody>
          <a:bodyPr/>
          <a:lstStyle/>
          <a:p>
            <a:pPr algn="l"/>
            <a:r>
              <a:rPr lang="en-US" dirty="0" smtClean="0"/>
              <a:t>Two key properties of mappings</a:t>
            </a:r>
            <a:endParaRPr lang="en-US" dirty="0"/>
          </a:p>
        </p:txBody>
      </p:sp>
      <p:pic>
        <p:nvPicPr>
          <p:cNvPr id="2" name="tet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2">
                  <p14:trim end="1987.7254"/>
                </p14:media>
              </p:ext>
            </p:extLst>
          </p:nvPr>
        </p:nvPicPr>
        <p:blipFill rotWithShape="1">
          <a:blip r:embed="rId7"/>
          <a:srcRect l="26393" t="8160" r="22016"/>
          <a:stretch>
            <a:fillRect/>
          </a:stretch>
        </p:blipFill>
        <p:spPr>
          <a:xfrm>
            <a:off x="685800" y="1504950"/>
            <a:ext cx="3093558" cy="309762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397498" y="809625"/>
            <a:ext cx="1917702" cy="695325"/>
          </a:xfrm>
          <a:prstGeom prst="rect">
            <a:avLst/>
          </a:prstGeom>
        </p:spPr>
        <p:txBody>
          <a:bodyPr vert="horz" lIns="81639" tIns="40819" rIns="81639" bIns="40819" rtlCol="0">
            <a:normAutofit/>
          </a:bodyPr>
          <a:lstStyle>
            <a:lvl1pPr marL="306146" indent="-306146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9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63315" indent="-255121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20485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428679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36873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45066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3260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61454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9648" indent="-204097" algn="l" defTabSz="81638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>
                <a:solidFill>
                  <a:schemeClr val="accent3">
                    <a:lumMod val="50000"/>
                  </a:schemeClr>
                </a:solidFill>
              </a:rPr>
              <a:t>Bijectivity</a:t>
            </a:r>
          </a:p>
          <a:p>
            <a:pPr lvl="1"/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60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673">
        <p:fade/>
      </p:transition>
    </mc:Choice>
    <mc:Fallback xmlns="">
      <p:transition spd="med" advTm="396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uiExpand="1" build="p"/>
      <p:bldP spid="10" grpId="0" build="p"/>
    </p:bldLst>
  </p:timing>
  <p:extLst mod="1">
    <p:ext uri="{E180D4A7-C9FB-4DFB-919C-405C955672EB}">
      <p14:showEvtLst xmlns:p14="http://schemas.microsoft.com/office/powerpoint/2010/main">
        <p14:playEvt time="6652" objId="2"/>
        <p14:stopEvt time="8550" objId="2"/>
        <p14:playEvt time="33341" objId="11"/>
        <p14:stopEvt time="37219" objId="11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2020" y="787620"/>
            <a:ext cx="7249255" cy="39801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Goal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809625"/>
                <a:ext cx="5029200" cy="7715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 smtClean="0">
                    <a:solidFill>
                      <a:srgbClr val="00B050"/>
                    </a:solidFill>
                  </a:rPr>
                  <a:t>Input</a:t>
                </a:r>
                <a:r>
                  <a:rPr lang="en-US" sz="2400" dirty="0" smtClean="0"/>
                  <a:t>: Mapping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>
                        <a:latin typeface="Cambria Math"/>
                      </a:rPr>
                      <m:t>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809625"/>
                <a:ext cx="5029200" cy="771525"/>
              </a:xfrm>
              <a:blipFill rotWithShape="1">
                <a:blip r:embed="rId4"/>
                <a:stretch>
                  <a:fillRect l="-2061"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81000" y="2784984"/>
                <a:ext cx="8305800" cy="4708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rial" pitchFamily="34" charset="0"/>
                    <a:cs typeface="Arial" pitchFamily="34" charset="0"/>
                  </a:rPr>
                  <a:t>Output</a:t>
                </a:r>
                <a:r>
                  <a:rPr lang="en-US" sz="2400" dirty="0">
                    <a:latin typeface="Arial" pitchFamily="34" charset="0"/>
                    <a:cs typeface="Arial" pitchFamily="34" charset="0"/>
                  </a:rPr>
                  <a:t>: </a:t>
                </a:r>
                <a:r>
                  <a:rPr lang="en-US" sz="2400" dirty="0" smtClean="0">
                    <a:latin typeface="Arial" pitchFamily="34" charset="0"/>
                    <a:cs typeface="Arial" pitchFamily="34" charset="0"/>
                  </a:rPr>
                  <a:t>Bijective Bounded-Distortion</a:t>
                </a:r>
                <a:r>
                  <a:rPr lang="en-US" sz="2400" b="1" dirty="0" smtClean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Φ</m:t>
                        </m:r>
                      </m:e>
                    </m:acc>
                    <m:r>
                      <a:rPr lang="en-US" sz="2400" i="1" dirty="0">
                        <a:latin typeface="Cambria Math"/>
                      </a:rPr>
                      <m:t>≈</m:t>
                    </m:r>
                    <m:r>
                      <m:rPr>
                        <m:sty m:val="p"/>
                      </m:rPr>
                      <a:rPr lang="en-US" sz="2400" dirty="0">
                        <a:latin typeface="Cambria Math"/>
                      </a:rPr>
                      <m:t>Φ</m:t>
                    </m:r>
                  </m:oMath>
                </a14:m>
                <a:endParaRPr lang="en-US" sz="2400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84984"/>
                <a:ext cx="8305800" cy="470835"/>
              </a:xfrm>
              <a:prstGeom prst="rect">
                <a:avLst/>
              </a:prstGeom>
              <a:blipFill rotWithShape="1">
                <a:blip r:embed="rId5"/>
                <a:stretch>
                  <a:fillRect l="-1175" t="-7792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564433" y="651539"/>
            <a:ext cx="2819400" cy="2447349"/>
            <a:chOff x="950340" y="602514"/>
            <a:chExt cx="2318359" cy="2012426"/>
          </a:xfrm>
        </p:grpSpPr>
        <p:sp>
          <p:nvSpPr>
            <p:cNvPr id="6" name="Right Arrow 5"/>
            <p:cNvSpPr/>
            <p:nvPr/>
          </p:nvSpPr>
          <p:spPr>
            <a:xfrm flipV="1">
              <a:off x="1747177" y="1772642"/>
              <a:ext cx="546428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067480"/>
              <a:ext cx="906499" cy="1364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340" y="602514"/>
              <a:ext cx="865896" cy="201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787465" y="1431314"/>
                  <a:ext cx="405781" cy="38704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>
                            <a:latin typeface="Cambria Math"/>
                            <a:ea typeface="ＭＳ Ｐゴシック" pitchFamily="-112" charset="-128"/>
                          </a:rPr>
                          <m:t>Φ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465" y="1431314"/>
                  <a:ext cx="405781" cy="387046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991536" y="1300015"/>
            <a:ext cx="2176302" cy="1447450"/>
            <a:chOff x="3646303" y="1302245"/>
            <a:chExt cx="2176302" cy="144745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"/>
            <a:stretch/>
          </p:blipFill>
          <p:spPr bwMode="auto">
            <a:xfrm>
              <a:off x="4859135" y="1302245"/>
              <a:ext cx="963470" cy="144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Straight Connector 10"/>
            <p:cNvCxnSpPr/>
            <p:nvPr/>
          </p:nvCxnSpPr>
          <p:spPr>
            <a:xfrm flipH="1" flipV="1">
              <a:off x="3646303" y="2138171"/>
              <a:ext cx="1457092" cy="532338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3648308" y="1302245"/>
              <a:ext cx="1533292" cy="553378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640633" y="2571748"/>
            <a:ext cx="2743200" cy="2428753"/>
            <a:chOff x="939352" y="2192861"/>
            <a:chExt cx="2272972" cy="2012426"/>
          </a:xfrm>
        </p:grpSpPr>
        <p:sp>
          <p:nvSpPr>
            <p:cNvPr id="21" name="Right Arrow 20"/>
            <p:cNvSpPr/>
            <p:nvPr/>
          </p:nvSpPr>
          <p:spPr>
            <a:xfrm flipV="1">
              <a:off x="1713700" y="3436143"/>
              <a:ext cx="546428" cy="457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128" y="2701069"/>
              <a:ext cx="952196" cy="1337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352" y="2192861"/>
              <a:ext cx="865896" cy="2012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/>
                <p:cNvSpPr/>
                <p:nvPr/>
              </p:nvSpPr>
              <p:spPr>
                <a:xfrm>
                  <a:off x="1743028" y="3011027"/>
                  <a:ext cx="495649" cy="4708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/>
                                <a:ea typeface="ＭＳ Ｐゴシック" pitchFamily="-112" charset="-128"/>
                              </a:rPr>
                              <m:t>Φ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3028" y="3011027"/>
                  <a:ext cx="495649" cy="47083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5376" r="-204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4841141" y="3177616"/>
            <a:ext cx="2337992" cy="1538287"/>
            <a:chOff x="3495908" y="3177618"/>
            <a:chExt cx="2337992" cy="1538287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7879" y="3177618"/>
              <a:ext cx="966021" cy="1538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8" name="Straight Connector 27"/>
            <p:cNvCxnSpPr/>
            <p:nvPr/>
          </p:nvCxnSpPr>
          <p:spPr>
            <a:xfrm flipH="1" flipV="1">
              <a:off x="3495908" y="4072240"/>
              <a:ext cx="1607488" cy="445733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3495908" y="3271333"/>
              <a:ext cx="1607487" cy="553378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7651275" y="1047749"/>
            <a:ext cx="1605014" cy="3276601"/>
            <a:chOff x="7250987" y="1047749"/>
            <a:chExt cx="1605014" cy="3276601"/>
          </a:xfrm>
        </p:grpSpPr>
        <p:grpSp>
          <p:nvGrpSpPr>
            <p:cNvPr id="14" name="Group 13"/>
            <p:cNvGrpSpPr/>
            <p:nvPr/>
          </p:nvGrpSpPr>
          <p:grpSpPr>
            <a:xfrm>
              <a:off x="7250987" y="1047749"/>
              <a:ext cx="1588213" cy="3276601"/>
              <a:chOff x="7250987" y="1047749"/>
              <a:chExt cx="1588213" cy="3276601"/>
            </a:xfrm>
          </p:grpSpPr>
          <p:pic>
            <p:nvPicPr>
              <p:cNvPr id="3074" name="Picture 2" descr="C:\Users\Noam\Desktop\cbar.eps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884" t="6930" r="10591" b="10066"/>
              <a:stretch/>
            </p:blipFill>
            <p:spPr bwMode="auto">
              <a:xfrm>
                <a:off x="7250987" y="1047750"/>
                <a:ext cx="457200" cy="2824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7334522" y="3888233"/>
                <a:ext cx="337336" cy="381000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Content Placeholder 2"/>
              <p:cNvSpPr txBox="1">
                <a:spLocks/>
              </p:cNvSpPr>
              <p:nvPr/>
            </p:nvSpPr>
            <p:spPr>
              <a:xfrm>
                <a:off x="7638836" y="1047749"/>
                <a:ext cx="1200364" cy="1026805"/>
              </a:xfrm>
              <a:prstGeom prst="rect">
                <a:avLst/>
              </a:prstGeom>
            </p:spPr>
            <p:txBody>
              <a:bodyPr vert="horz" lIns="81639" tIns="40819" rIns="81639" bIns="40819" rtlCol="0">
                <a:normAutofit/>
              </a:bodyPr>
              <a:lstStyle>
                <a:lvl1pPr marL="306146" indent="-306146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663315" indent="-255121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20485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428679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836873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245066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3260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61454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9648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1800" dirty="0" smtClean="0"/>
                  <a:t>High Distortion</a:t>
                </a:r>
                <a:endParaRPr lang="en-US" sz="1800" dirty="0"/>
              </a:p>
            </p:txBody>
          </p:sp>
          <p:sp>
            <p:nvSpPr>
              <p:cNvPr id="31" name="Content Placeholder 2"/>
              <p:cNvSpPr txBox="1">
                <a:spLocks/>
              </p:cNvSpPr>
              <p:nvPr/>
            </p:nvSpPr>
            <p:spPr>
              <a:xfrm>
                <a:off x="7678220" y="3896517"/>
                <a:ext cx="1160980" cy="427833"/>
              </a:xfrm>
              <a:prstGeom prst="rect">
                <a:avLst/>
              </a:prstGeom>
            </p:spPr>
            <p:txBody>
              <a:bodyPr vert="horz" lIns="81639" tIns="40819" rIns="81639" bIns="40819" rtlCol="0">
                <a:normAutofit/>
              </a:bodyPr>
              <a:lstStyle>
                <a:lvl1pPr marL="306146" indent="-306146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663315" indent="-255121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020485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428679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1836873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tx1"/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245066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3260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61454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9648" indent="-204097" algn="l" defTabSz="816388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itchFamily="34" charset="0"/>
                  <a:buNone/>
                </a:pPr>
                <a:r>
                  <a:rPr lang="en-US" sz="1800" dirty="0" smtClean="0"/>
                  <a:t>Inversion</a:t>
                </a:r>
                <a:endParaRPr lang="en-US" sz="1800" dirty="0"/>
              </a:p>
            </p:txBody>
          </p:sp>
        </p:grpSp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7655637" y="3105150"/>
              <a:ext cx="1200364" cy="694011"/>
            </a:xfrm>
            <a:prstGeom prst="rect">
              <a:avLst/>
            </a:prstGeom>
          </p:spPr>
          <p:txBody>
            <a:bodyPr vert="horz" lIns="81639" tIns="40819" rIns="81639" bIns="40819" rtlCol="0">
              <a:normAutofit/>
            </a:bodyPr>
            <a:lstStyle>
              <a:lvl1pPr marL="306146" indent="-306146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9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663315" indent="-255121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5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020485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1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428679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1836873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245066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653260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061454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469648" indent="-204097" algn="l" defTabSz="816388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1800" dirty="0" smtClean="0"/>
                <a:t>Low</a:t>
              </a:r>
            </a:p>
            <a:p>
              <a:pPr marL="0" indent="0">
                <a:buFont typeface="Arial" pitchFamily="34" charset="0"/>
                <a:buNone/>
              </a:pPr>
              <a:r>
                <a:rPr lang="en-US" sz="1800" dirty="0" smtClean="0"/>
                <a:t>Distortion</a:t>
              </a:r>
              <a:endParaRPr lang="en-US" sz="18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0119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91">
        <p:fade/>
      </p:transition>
    </mc:Choice>
    <mc:Fallback xmlns="">
      <p:transition spd="med" advTm="522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BD Linear transformation</a:t>
            </a:r>
            <a:endParaRPr lang="en-US" dirty="0"/>
          </a:p>
        </p:txBody>
      </p:sp>
      <p:grpSp>
        <p:nvGrpSpPr>
          <p:cNvPr id="103" name="Group 102"/>
          <p:cNvGrpSpPr/>
          <p:nvPr/>
        </p:nvGrpSpPr>
        <p:grpSpPr>
          <a:xfrm>
            <a:off x="6324600" y="1676318"/>
            <a:ext cx="2057400" cy="3181432"/>
            <a:chOff x="136406" y="949478"/>
            <a:chExt cx="2057400" cy="2076914"/>
          </a:xfrm>
        </p:grpSpPr>
        <p:sp>
          <p:nvSpPr>
            <p:cNvPr id="104" name="Rounded Rectangle 103"/>
            <p:cNvSpPr/>
            <p:nvPr/>
          </p:nvSpPr>
          <p:spPr>
            <a:xfrm>
              <a:off x="136406" y="949478"/>
              <a:ext cx="2057400" cy="2076914"/>
            </a:xfrm>
            <a:prstGeom prst="roundRect">
              <a:avLst/>
            </a:prstGeom>
            <a:solidFill>
              <a:srgbClr val="81C9F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62869" y="1016118"/>
              <a:ext cx="1404474" cy="462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u="sng" dirty="0" smtClean="0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Bounded Distortion</a:t>
              </a:r>
              <a:endParaRPr lang="en-US" sz="2000" b="1" u="sng" dirty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6806932" y="2881628"/>
                <a:ext cx="1315681" cy="694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 eaLnBrk="1" hangingPunct="1">
                  <a:spcBef>
                    <a:spcPts val="200"/>
                  </a:spcBef>
                  <a:spcAft>
                    <a:spcPts val="200"/>
                  </a:spcAft>
                  <a:buClr>
                    <a:schemeClr val="accent6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000" i="1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𝐾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932" y="2881628"/>
                <a:ext cx="1315681" cy="69487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6479201" y="3810730"/>
                <a:ext cx="1748198" cy="4257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eaLnBrk="1" hangingPunct="1">
                  <a:spcBef>
                    <a:spcPts val="200"/>
                  </a:spcBef>
                  <a:spcAft>
                    <a:spcPts val="200"/>
                  </a:spcAft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&gt;</m:t>
                      </m:r>
                      <m:r>
                        <a:rPr lang="en-US" sz="2000" b="0" i="1" smtClean="0">
                          <a:solidFill>
                            <a:sysClr val="windowText" lastClr="000000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01" y="3810730"/>
                <a:ext cx="1748198" cy="4257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2" name="Group 171"/>
          <p:cNvGrpSpPr/>
          <p:nvPr/>
        </p:nvGrpSpPr>
        <p:grpSpPr>
          <a:xfrm>
            <a:off x="479002" y="1674200"/>
            <a:ext cx="2656964" cy="3183550"/>
            <a:chOff x="555202" y="1310970"/>
            <a:chExt cx="2656964" cy="3183550"/>
          </a:xfrm>
        </p:grpSpPr>
        <p:grpSp>
          <p:nvGrpSpPr>
            <p:cNvPr id="3" name="Group 2"/>
            <p:cNvGrpSpPr/>
            <p:nvPr/>
          </p:nvGrpSpPr>
          <p:grpSpPr>
            <a:xfrm>
              <a:off x="555202" y="1310970"/>
              <a:ext cx="2656964" cy="3183550"/>
              <a:chOff x="555202" y="1310970"/>
              <a:chExt cx="2656964" cy="318355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555202" y="1310970"/>
                <a:ext cx="2656964" cy="31835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ontent Placeholder 2"/>
                  <p:cNvSpPr txBox="1">
                    <a:spLocks/>
                  </p:cNvSpPr>
                  <p:nvPr/>
                </p:nvSpPr>
                <p:spPr>
                  <a:xfrm>
                    <a:off x="1465732" y="1999944"/>
                    <a:ext cx="417952" cy="544776"/>
                  </a:xfrm>
                  <a:prstGeom prst="rect">
                    <a:avLst/>
                  </a:prstGeom>
                </p:spPr>
                <p:txBody>
                  <a:bodyPr>
                    <a:noAutofit/>
                  </a:bodyPr>
                  <a:lstStyle>
                    <a:lvl1pPr marL="273050" indent="-27305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25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  <a:cs typeface="ＭＳ Ｐゴシック" pitchFamily="-108" charset="-128"/>
                      </a:defRPr>
                    </a:lvl1pPr>
                    <a:lvl2pPr marL="593725" indent="-22860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21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2pPr>
                    <a:lvl3pPr marL="91440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17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3pPr>
                    <a:lvl4pPr marL="1279525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4pPr>
                    <a:lvl5pPr marL="164465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›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5pPr>
                    <a:lvl6pPr marL="201168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6pPr>
                    <a:lvl7pPr marL="237744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7pPr>
                    <a:lvl8pPr marL="274320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8pPr>
                    <a:lvl9pPr marL="310896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9pPr>
                  </a:lstStyle>
                  <a:p>
                    <a:pPr marL="0" indent="0">
                      <a:buFontTx/>
                      <a:buNone/>
                    </a:pP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sz="200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kern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kern="0" smtClean="0">
                                    <a:solidFill>
                                      <a:srgbClr val="00B050"/>
                                    </a:solidFill>
                                    <a:latin typeface="Cambria Math"/>
                                  </a:rPr>
                                  <m:t>𝑚𝑎𝑥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i="1" ker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 ker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2000" b="0" i="1" kern="0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𝑚𝑖𝑛</m:t>
                                </m:r>
                              </m:sub>
                            </m:sSub>
                          </m:den>
                        </m:f>
                      </m:oMath>
                    </a14:m>
                    <a:r>
                      <a:rPr lang="en-US" sz="2000" kern="0" dirty="0" smtClean="0"/>
                      <a:t> </a:t>
                    </a:r>
                    <a:endParaRPr lang="en-US" sz="2000" kern="0" dirty="0"/>
                  </a:p>
                </p:txBody>
              </p:sp>
            </mc:Choice>
            <mc:Fallback xmlns="">
              <p:sp>
                <p:nvSpPr>
                  <p:cNvPr id="7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65732" y="1999944"/>
                    <a:ext cx="417952" cy="544776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r="-42029" b="-101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ight Arrow 10"/>
              <p:cNvSpPr/>
              <p:nvPr/>
            </p:nvSpPr>
            <p:spPr>
              <a:xfrm>
                <a:off x="1491300" y="2958118"/>
                <a:ext cx="397355" cy="17230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80" name="Group 79"/>
              <p:cNvGrpSpPr/>
              <p:nvPr/>
            </p:nvGrpSpPr>
            <p:grpSpPr>
              <a:xfrm>
                <a:off x="779938" y="3680067"/>
                <a:ext cx="2232931" cy="540142"/>
                <a:chOff x="507838" y="3355310"/>
                <a:chExt cx="2232931" cy="540142"/>
              </a:xfrm>
            </p:grpSpPr>
            <p:grpSp>
              <p:nvGrpSpPr>
                <p:cNvPr id="81" name="Group 80"/>
                <p:cNvGrpSpPr/>
                <p:nvPr/>
              </p:nvGrpSpPr>
              <p:grpSpPr>
                <a:xfrm>
                  <a:off x="507838" y="3355310"/>
                  <a:ext cx="518026" cy="540142"/>
                  <a:chOff x="1905000" y="2917371"/>
                  <a:chExt cx="1295400" cy="1415143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905000" y="2917371"/>
                    <a:ext cx="1295400" cy="1415143"/>
                    <a:chOff x="609600" y="413657"/>
                    <a:chExt cx="1295400" cy="1415143"/>
                  </a:xfrm>
                </p:grpSpPr>
                <p:cxnSp>
                  <p:nvCxnSpPr>
                    <p:cNvPr id="93" name="Straight Connector 92"/>
                    <p:cNvCxnSpPr/>
                    <p:nvPr/>
                  </p:nvCxnSpPr>
                  <p:spPr>
                    <a:xfrm flipH="1">
                      <a:off x="609600" y="413657"/>
                      <a:ext cx="1143000" cy="11103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/>
                    <p:cNvCxnSpPr/>
                    <p:nvPr/>
                  </p:nvCxnSpPr>
                  <p:spPr>
                    <a:xfrm>
                      <a:off x="609600" y="1524000"/>
                      <a:ext cx="990600" cy="3048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/>
                    <p:cNvCxnSpPr/>
                    <p:nvPr/>
                  </p:nvCxnSpPr>
                  <p:spPr>
                    <a:xfrm flipV="1">
                      <a:off x="1600200" y="413657"/>
                      <a:ext cx="152400" cy="14151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/>
                    <p:cNvCxnSpPr/>
                    <p:nvPr/>
                  </p:nvCxnSpPr>
                  <p:spPr>
                    <a:xfrm>
                      <a:off x="1752600" y="413657"/>
                      <a:ext cx="152400" cy="9579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/>
                    <p:cNvCxnSpPr/>
                    <p:nvPr/>
                  </p:nvCxnSpPr>
                  <p:spPr>
                    <a:xfrm flipH="1">
                      <a:off x="1600200" y="1371600"/>
                      <a:ext cx="304800" cy="4572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92" name="Straight Connector 91"/>
                  <p:cNvCxnSpPr/>
                  <p:nvPr/>
                </p:nvCxnSpPr>
                <p:spPr>
                  <a:xfrm flipV="1">
                    <a:off x="1905000" y="3875314"/>
                    <a:ext cx="1295400" cy="15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" name="Group 81"/>
                <p:cNvGrpSpPr/>
                <p:nvPr/>
              </p:nvGrpSpPr>
              <p:grpSpPr>
                <a:xfrm rot="1414075">
                  <a:off x="1366528" y="3508069"/>
                  <a:ext cx="1374241" cy="187650"/>
                  <a:chOff x="1905000" y="2917371"/>
                  <a:chExt cx="1295400" cy="1415143"/>
                </a:xfrm>
              </p:grpSpPr>
              <p:grpSp>
                <p:nvGrpSpPr>
                  <p:cNvPr id="84" name="Group 83"/>
                  <p:cNvGrpSpPr/>
                  <p:nvPr/>
                </p:nvGrpSpPr>
                <p:grpSpPr>
                  <a:xfrm>
                    <a:off x="1905000" y="2917371"/>
                    <a:ext cx="1295400" cy="1415143"/>
                    <a:chOff x="609600" y="413657"/>
                    <a:chExt cx="1295400" cy="1415143"/>
                  </a:xfrm>
                </p:grpSpPr>
                <p:cxnSp>
                  <p:nvCxnSpPr>
                    <p:cNvPr id="86" name="Straight Connector 85"/>
                    <p:cNvCxnSpPr/>
                    <p:nvPr/>
                  </p:nvCxnSpPr>
                  <p:spPr>
                    <a:xfrm flipH="1">
                      <a:off x="609600" y="413657"/>
                      <a:ext cx="1143000" cy="11103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86"/>
                    <p:cNvCxnSpPr/>
                    <p:nvPr/>
                  </p:nvCxnSpPr>
                  <p:spPr>
                    <a:xfrm>
                      <a:off x="609600" y="1524000"/>
                      <a:ext cx="990600" cy="3048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/>
                    <p:cNvCxnSpPr/>
                    <p:nvPr/>
                  </p:nvCxnSpPr>
                  <p:spPr>
                    <a:xfrm flipV="1">
                      <a:off x="1600200" y="413657"/>
                      <a:ext cx="152400" cy="14151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88"/>
                    <p:cNvCxnSpPr/>
                    <p:nvPr/>
                  </p:nvCxnSpPr>
                  <p:spPr>
                    <a:xfrm>
                      <a:off x="1752600" y="413657"/>
                      <a:ext cx="152400" cy="9579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/>
                    <p:cNvCxnSpPr/>
                    <p:nvPr/>
                  </p:nvCxnSpPr>
                  <p:spPr>
                    <a:xfrm flipH="1">
                      <a:off x="1600200" y="1371600"/>
                      <a:ext cx="304800" cy="4572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5" name="Straight Connector 84"/>
                  <p:cNvCxnSpPr/>
                  <p:nvPr/>
                </p:nvCxnSpPr>
                <p:spPr>
                  <a:xfrm flipV="1">
                    <a:off x="1905000" y="3875314"/>
                    <a:ext cx="1295400" cy="15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Right Arrow 82"/>
                <p:cNvSpPr/>
                <p:nvPr/>
              </p:nvSpPr>
              <p:spPr>
                <a:xfrm>
                  <a:off x="1219200" y="3561313"/>
                  <a:ext cx="397355" cy="17230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</p:grpSp>
          <p:sp>
            <p:nvSpPr>
              <p:cNvPr id="99" name="Rectangle 98"/>
              <p:cNvSpPr/>
              <p:nvPr/>
            </p:nvSpPr>
            <p:spPr>
              <a:xfrm>
                <a:off x="1079068" y="1538279"/>
                <a:ext cx="14863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u="sng" kern="0" dirty="0" smtClean="0">
                    <a:latin typeface="Arial" pitchFamily="34" charset="0"/>
                    <a:cs typeface="Arial" pitchFamily="34" charset="0"/>
                  </a:rPr>
                  <a:t>Distortion</a:t>
                </a:r>
                <a:endParaRPr lang="en-US" sz="2400" u="sng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804847" y="2740118"/>
              <a:ext cx="548442" cy="593632"/>
              <a:chOff x="6476999" y="573167"/>
              <a:chExt cx="548442" cy="593632"/>
            </a:xfrm>
          </p:grpSpPr>
          <p:sp>
            <p:nvSpPr>
              <p:cNvPr id="134" name="Arc 133"/>
              <p:cNvSpPr/>
              <p:nvPr/>
            </p:nvSpPr>
            <p:spPr>
              <a:xfrm flipV="1">
                <a:off x="6481011" y="829152"/>
                <a:ext cx="544430" cy="108797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Arc 134"/>
              <p:cNvSpPr/>
              <p:nvPr/>
            </p:nvSpPr>
            <p:spPr>
              <a:xfrm rot="10800000" flipV="1">
                <a:off x="6476999" y="847588"/>
                <a:ext cx="548441" cy="90362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6477000" y="573167"/>
                <a:ext cx="548441" cy="593632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>
              <a:xfrm flipV="1">
                <a:off x="6750737" y="674192"/>
                <a:ext cx="711" cy="198187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/>
              <p:cNvCxnSpPr/>
              <p:nvPr/>
            </p:nvCxnSpPr>
            <p:spPr>
              <a:xfrm>
                <a:off x="6750737" y="872377"/>
                <a:ext cx="194294" cy="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138"/>
              <p:cNvCxnSpPr/>
              <p:nvPr/>
            </p:nvCxnSpPr>
            <p:spPr>
              <a:xfrm flipH="1">
                <a:off x="6598789" y="872377"/>
                <a:ext cx="152660" cy="131147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Group 140"/>
            <p:cNvGrpSpPr/>
            <p:nvPr/>
          </p:nvGrpSpPr>
          <p:grpSpPr>
            <a:xfrm rot="17602108">
              <a:off x="2279357" y="2368381"/>
              <a:ext cx="326821" cy="1292316"/>
              <a:chOff x="7325258" y="-34253"/>
              <a:chExt cx="326821" cy="1292316"/>
            </a:xfrm>
          </p:grpSpPr>
          <p:sp>
            <p:nvSpPr>
              <p:cNvPr id="142" name="Arc 141"/>
              <p:cNvSpPr/>
              <p:nvPr/>
            </p:nvSpPr>
            <p:spPr>
              <a:xfrm rot="10800000" flipV="1">
                <a:off x="7325258" y="574788"/>
                <a:ext cx="296903" cy="99404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3" name="Arc 142"/>
              <p:cNvSpPr/>
              <p:nvPr/>
            </p:nvSpPr>
            <p:spPr>
              <a:xfrm flipV="1">
                <a:off x="7325259" y="573167"/>
                <a:ext cx="326820" cy="90361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7327318" y="-34253"/>
                <a:ext cx="316507" cy="1292316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5" name="Group 144"/>
              <p:cNvGrpSpPr/>
              <p:nvPr/>
            </p:nvGrpSpPr>
            <p:grpSpPr>
              <a:xfrm>
                <a:off x="7362260" y="184198"/>
                <a:ext cx="230577" cy="534686"/>
                <a:chOff x="6898695" y="128842"/>
                <a:chExt cx="230577" cy="534686"/>
              </a:xfrm>
            </p:grpSpPr>
            <p:cxnSp>
              <p:nvCxnSpPr>
                <p:cNvPr id="146" name="Straight Arrow Connector 145"/>
                <p:cNvCxnSpPr/>
                <p:nvPr/>
              </p:nvCxnSpPr>
              <p:spPr>
                <a:xfrm flipV="1">
                  <a:off x="7010400" y="128842"/>
                  <a:ext cx="410" cy="431445"/>
                </a:xfrm>
                <a:prstGeom prst="straightConnector1">
                  <a:avLst/>
                </a:prstGeom>
                <a:noFill/>
                <a:ln w="19050">
                  <a:solidFill>
                    <a:srgbClr val="00B05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Arrow Connector 146"/>
                <p:cNvCxnSpPr/>
                <p:nvPr/>
              </p:nvCxnSpPr>
              <p:spPr>
                <a:xfrm flipV="1">
                  <a:off x="7010400" y="555075"/>
                  <a:ext cx="118872" cy="5212"/>
                </a:xfrm>
                <a:prstGeom prst="straightConnector1">
                  <a:avLst/>
                </a:prstGeom>
                <a:noFill/>
                <a:ln w="19050">
                  <a:solidFill>
                    <a:srgbClr val="FF000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Arrow Connector 147"/>
                <p:cNvCxnSpPr/>
                <p:nvPr/>
              </p:nvCxnSpPr>
              <p:spPr>
                <a:xfrm flipH="1">
                  <a:off x="6898695" y="560282"/>
                  <a:ext cx="112116" cy="103246"/>
                </a:xfrm>
                <a:prstGeom prst="straightConnector1">
                  <a:avLst/>
                </a:prstGeom>
                <a:noFill/>
                <a:ln w="19050">
                  <a:solidFill>
                    <a:srgbClr val="0070C0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71" name="Group 170"/>
          <p:cNvGrpSpPr/>
          <p:nvPr/>
        </p:nvGrpSpPr>
        <p:grpSpPr>
          <a:xfrm>
            <a:off x="3318936" y="1674200"/>
            <a:ext cx="2741510" cy="3183550"/>
            <a:chOff x="3395136" y="1310970"/>
            <a:chExt cx="2741510" cy="3183550"/>
          </a:xfrm>
        </p:grpSpPr>
        <p:grpSp>
          <p:nvGrpSpPr>
            <p:cNvPr id="108" name="Group 107"/>
            <p:cNvGrpSpPr/>
            <p:nvPr/>
          </p:nvGrpSpPr>
          <p:grpSpPr>
            <a:xfrm>
              <a:off x="3395136" y="1310970"/>
              <a:ext cx="2741510" cy="3183550"/>
              <a:chOff x="3395136" y="1310970"/>
              <a:chExt cx="2741510" cy="318355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3395136" y="1310970"/>
                <a:ext cx="2741510" cy="3183550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ontent Placeholder 2"/>
                  <p:cNvSpPr txBox="1">
                    <a:spLocks/>
                  </p:cNvSpPr>
                  <p:nvPr/>
                </p:nvSpPr>
                <p:spPr>
                  <a:xfrm>
                    <a:off x="3678483" y="2033933"/>
                    <a:ext cx="2106735" cy="581881"/>
                  </a:xfrm>
                  <a:prstGeom prst="rect">
                    <a:avLst/>
                  </a:prstGeom>
                </p:spPr>
                <p:txBody>
                  <a:bodyPr>
                    <a:normAutofit/>
                  </a:bodyPr>
                  <a:lstStyle>
                    <a:lvl1pPr marL="273050" indent="-27305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25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  <a:cs typeface="ＭＳ Ｐゴシック" pitchFamily="-108" charset="-128"/>
                      </a:defRPr>
                    </a:lvl1pPr>
                    <a:lvl2pPr marL="593725" indent="-22860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21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2pPr>
                    <a:lvl3pPr marL="91440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17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3pPr>
                    <a:lvl4pPr marL="1279525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4pPr>
                    <a:lvl5pPr marL="164465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›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5pPr>
                    <a:lvl6pPr marL="201168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6pPr>
                    <a:lvl7pPr marL="237744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7pPr>
                    <a:lvl8pPr marL="274320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8pPr>
                    <a:lvl9pPr marL="310896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9pPr>
                  </a:lstStyle>
                  <a:p>
                    <a:pPr marL="0" indent="0"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2000" b="0" i="1" kern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kern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det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kern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kern="0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</m:d>
                            </m:e>
                          </m:func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&lt;</m:t>
                          </m:r>
                          <m:r>
                            <a:rPr lang="en-US" sz="2000" b="0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oMath>
                      </m:oMathPara>
                    </a14:m>
                    <a:endParaRPr lang="en-US" sz="2000" kern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78483" y="2033933"/>
                    <a:ext cx="2106735" cy="581881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ight Arrow 29"/>
              <p:cNvSpPr/>
              <p:nvPr/>
            </p:nvSpPr>
            <p:spPr>
              <a:xfrm>
                <a:off x="4489524" y="2890484"/>
                <a:ext cx="515070" cy="2233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grpSp>
            <p:nvGrpSpPr>
              <p:cNvPr id="46" name="Group 45"/>
              <p:cNvGrpSpPr/>
              <p:nvPr/>
            </p:nvGrpSpPr>
            <p:grpSpPr>
              <a:xfrm>
                <a:off x="3580074" y="3590030"/>
                <a:ext cx="780056" cy="643990"/>
                <a:chOff x="1905000" y="2917371"/>
                <a:chExt cx="1295400" cy="1415143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1905000" y="2917371"/>
                  <a:ext cx="1295400" cy="1415143"/>
                  <a:chOff x="609600" y="413657"/>
                  <a:chExt cx="1295400" cy="1415143"/>
                </a:xfrm>
              </p:grpSpPr>
              <p:cxnSp>
                <p:nvCxnSpPr>
                  <p:cNvPr id="49" name="Straight Connector 48"/>
                  <p:cNvCxnSpPr/>
                  <p:nvPr/>
                </p:nvCxnSpPr>
                <p:spPr>
                  <a:xfrm flipH="1">
                    <a:off x="609600" y="413657"/>
                    <a:ext cx="1143000" cy="11103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/>
                  <p:nvPr/>
                </p:nvCxnSpPr>
                <p:spPr>
                  <a:xfrm>
                    <a:off x="609600" y="1524000"/>
                    <a:ext cx="990600" cy="3048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/>
                  <p:nvPr/>
                </p:nvCxnSpPr>
                <p:spPr>
                  <a:xfrm flipV="1">
                    <a:off x="1600200" y="413657"/>
                    <a:ext cx="152400" cy="14151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1752600" y="413657"/>
                    <a:ext cx="152400" cy="9579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 flipH="1">
                    <a:off x="1600200" y="1371600"/>
                    <a:ext cx="304800" cy="4572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1905000" y="3875314"/>
                  <a:ext cx="1295400" cy="15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/>
              <p:cNvGrpSpPr/>
              <p:nvPr/>
            </p:nvGrpSpPr>
            <p:grpSpPr>
              <a:xfrm>
                <a:off x="3572448" y="3590030"/>
                <a:ext cx="789040" cy="652102"/>
                <a:chOff x="1333039" y="4627084"/>
                <a:chExt cx="1849862" cy="1697517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1335741" y="4627086"/>
                  <a:ext cx="1828800" cy="1697515"/>
                  <a:chOff x="1905000" y="2899547"/>
                  <a:chExt cx="1295400" cy="1432967"/>
                </a:xfrm>
              </p:grpSpPr>
              <p:grpSp>
                <p:nvGrpSpPr>
                  <p:cNvPr id="59" name="Group 58"/>
                  <p:cNvGrpSpPr/>
                  <p:nvPr/>
                </p:nvGrpSpPr>
                <p:grpSpPr>
                  <a:xfrm>
                    <a:off x="1905000" y="2899547"/>
                    <a:ext cx="1295400" cy="1432967"/>
                    <a:chOff x="609600" y="395833"/>
                    <a:chExt cx="1295400" cy="1432967"/>
                  </a:xfrm>
                </p:grpSpPr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 flipH="1">
                      <a:off x="609600" y="413657"/>
                      <a:ext cx="1143000" cy="11103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609600" y="1524000"/>
                      <a:ext cx="990600" cy="3048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 flipV="1">
                      <a:off x="1600200" y="413657"/>
                      <a:ext cx="152400" cy="1415143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/>
                    <p:cNvCxnSpPr>
                      <a:stCxn id="57" idx="0"/>
                    </p:cNvCxnSpPr>
                    <p:nvPr/>
                  </p:nvCxnSpPr>
                  <p:spPr>
                    <a:xfrm>
                      <a:off x="1747014" y="395833"/>
                      <a:ext cx="157984" cy="975768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 flipH="1">
                      <a:off x="1600200" y="1371600"/>
                      <a:ext cx="304800" cy="457200"/>
                    </a:xfrm>
                    <a:prstGeom prst="line">
                      <a:avLst/>
                    </a:prstGeom>
                    <a:ln w="19050"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60" name="Straight Connector 59"/>
                  <p:cNvCxnSpPr/>
                  <p:nvPr/>
                </p:nvCxnSpPr>
                <p:spPr>
                  <a:xfrm flipV="1">
                    <a:off x="1905000" y="3875314"/>
                    <a:ext cx="1295400" cy="152400"/>
                  </a:xfrm>
                  <a:prstGeom prst="line">
                    <a:avLst/>
                  </a:prstGeom>
                  <a:ln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6" name="Freeform 55"/>
                <p:cNvSpPr/>
                <p:nvPr/>
              </p:nvSpPr>
              <p:spPr>
                <a:xfrm>
                  <a:off x="1333039" y="4648199"/>
                  <a:ext cx="1616350" cy="1676395"/>
                </a:xfrm>
                <a:custGeom>
                  <a:avLst/>
                  <a:gdLst>
                    <a:gd name="connsiteX0" fmla="*/ 0 w 1586429"/>
                    <a:gd name="connsiteY0" fmla="*/ 1299990 h 1652530"/>
                    <a:gd name="connsiteX1" fmla="*/ 1586429 w 1586429"/>
                    <a:gd name="connsiteY1" fmla="*/ 0 h 1652530"/>
                    <a:gd name="connsiteX2" fmla="*/ 1410159 w 1586429"/>
                    <a:gd name="connsiteY2" fmla="*/ 1652530 h 1652530"/>
                    <a:gd name="connsiteX3" fmla="*/ 0 w 1586429"/>
                    <a:gd name="connsiteY3" fmla="*/ 1299990 h 1652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86429" h="1652530">
                      <a:moveTo>
                        <a:pt x="0" y="1299990"/>
                      </a:moveTo>
                      <a:lnTo>
                        <a:pt x="1586429" y="0"/>
                      </a:lnTo>
                      <a:lnTo>
                        <a:pt x="1410159" y="1652530"/>
                      </a:lnTo>
                      <a:lnTo>
                        <a:pt x="0" y="129999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765233" y="4627084"/>
                  <a:ext cx="385588" cy="1674565"/>
                </a:xfrm>
                <a:custGeom>
                  <a:avLst/>
                  <a:gdLst>
                    <a:gd name="connsiteX0" fmla="*/ 176270 w 385590"/>
                    <a:gd name="connsiteY0" fmla="*/ 0 h 1674564"/>
                    <a:gd name="connsiteX1" fmla="*/ 385590 w 385590"/>
                    <a:gd name="connsiteY1" fmla="*/ 1145755 h 1674564"/>
                    <a:gd name="connsiteX2" fmla="*/ 0 w 385590"/>
                    <a:gd name="connsiteY2" fmla="*/ 1674564 h 1674564"/>
                    <a:gd name="connsiteX3" fmla="*/ 176270 w 385590"/>
                    <a:gd name="connsiteY3" fmla="*/ 0 h 1674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590" h="1674564">
                      <a:moveTo>
                        <a:pt x="176270" y="0"/>
                      </a:moveTo>
                      <a:lnTo>
                        <a:pt x="385590" y="1145755"/>
                      </a:lnTo>
                      <a:lnTo>
                        <a:pt x="0" y="1674564"/>
                      </a:lnTo>
                      <a:lnTo>
                        <a:pt x="176270" y="0"/>
                      </a:lnTo>
                      <a:close/>
                    </a:path>
                  </a:pathLst>
                </a:custGeom>
                <a:blipFill>
                  <a:blip r:embed="rId8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1354101" y="5782994"/>
                  <a:ext cx="1828800" cy="180535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/>
              <p:cNvGrpSpPr/>
              <p:nvPr/>
            </p:nvGrpSpPr>
            <p:grpSpPr>
              <a:xfrm>
                <a:off x="5165420" y="3576045"/>
                <a:ext cx="833589" cy="643990"/>
                <a:chOff x="2895600" y="2917371"/>
                <a:chExt cx="1384300" cy="1415143"/>
              </a:xfrm>
            </p:grpSpPr>
            <p:grpSp>
              <p:nvGrpSpPr>
                <p:cNvPr id="67" name="Group 66"/>
                <p:cNvGrpSpPr/>
                <p:nvPr/>
              </p:nvGrpSpPr>
              <p:grpSpPr>
                <a:xfrm>
                  <a:off x="2895600" y="2917371"/>
                  <a:ext cx="1384300" cy="1415143"/>
                  <a:chOff x="1600200" y="413657"/>
                  <a:chExt cx="1384300" cy="1415143"/>
                </a:xfrm>
              </p:grpSpPr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1752601" y="413657"/>
                    <a:ext cx="1231899" cy="1159081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 flipH="1">
                    <a:off x="1600200" y="1572738"/>
                    <a:ext cx="1384300" cy="256062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/>
                  <p:cNvCxnSpPr/>
                  <p:nvPr/>
                </p:nvCxnSpPr>
                <p:spPr>
                  <a:xfrm flipV="1">
                    <a:off x="1600200" y="413657"/>
                    <a:ext cx="152400" cy="14151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/>
                  <p:cNvCxnSpPr/>
                  <p:nvPr/>
                </p:nvCxnSpPr>
                <p:spPr>
                  <a:xfrm>
                    <a:off x="1752600" y="413657"/>
                    <a:ext cx="152400" cy="957943"/>
                  </a:xfrm>
                  <a:prstGeom prst="line">
                    <a:avLst/>
                  </a:prstGeom>
                  <a:ln w="1270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/>
                  <p:cNvCxnSpPr/>
                  <p:nvPr/>
                </p:nvCxnSpPr>
                <p:spPr>
                  <a:xfrm flipH="1">
                    <a:off x="1600200" y="1371600"/>
                    <a:ext cx="304800" cy="457200"/>
                  </a:xfrm>
                  <a:prstGeom prst="line">
                    <a:avLst/>
                  </a:prstGeom>
                  <a:ln w="12700"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/>
                <p:nvPr/>
              </p:nvCxnSpPr>
              <p:spPr>
                <a:xfrm flipH="1" flipV="1">
                  <a:off x="3200400" y="3875315"/>
                  <a:ext cx="1079500" cy="201137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/>
              <p:cNvGrpSpPr/>
              <p:nvPr/>
            </p:nvGrpSpPr>
            <p:grpSpPr>
              <a:xfrm>
                <a:off x="5170982" y="3576045"/>
                <a:ext cx="833478" cy="628338"/>
                <a:chOff x="5045846" y="3095087"/>
                <a:chExt cx="1191326" cy="898113"/>
              </a:xfrm>
            </p:grpSpPr>
            <p:sp>
              <p:nvSpPr>
                <p:cNvPr id="75" name="Freeform 74"/>
                <p:cNvSpPr/>
                <p:nvPr/>
              </p:nvSpPr>
              <p:spPr>
                <a:xfrm flipH="1">
                  <a:off x="5045846" y="3095087"/>
                  <a:ext cx="1191326" cy="898112"/>
                </a:xfrm>
                <a:custGeom>
                  <a:avLst/>
                  <a:gdLst>
                    <a:gd name="connsiteX0" fmla="*/ 0 w 1586429"/>
                    <a:gd name="connsiteY0" fmla="*/ 1299990 h 1652530"/>
                    <a:gd name="connsiteX1" fmla="*/ 1586429 w 1586429"/>
                    <a:gd name="connsiteY1" fmla="*/ 0 h 1652530"/>
                    <a:gd name="connsiteX2" fmla="*/ 1410159 w 1586429"/>
                    <a:gd name="connsiteY2" fmla="*/ 1652530 h 1652530"/>
                    <a:gd name="connsiteX3" fmla="*/ 0 w 1586429"/>
                    <a:gd name="connsiteY3" fmla="*/ 1299990 h 1652530"/>
                    <a:gd name="connsiteX0" fmla="*/ 0 w 1410159"/>
                    <a:gd name="connsiteY0" fmla="*/ 1371458 h 1723998"/>
                    <a:gd name="connsiteX1" fmla="*/ 1310912 w 1410159"/>
                    <a:gd name="connsiteY1" fmla="*/ 0 h 1723998"/>
                    <a:gd name="connsiteX2" fmla="*/ 1410159 w 1410159"/>
                    <a:gd name="connsiteY2" fmla="*/ 1723998 h 1723998"/>
                    <a:gd name="connsiteX3" fmla="*/ 0 w 1410159"/>
                    <a:gd name="connsiteY3" fmla="*/ 1371458 h 1723998"/>
                    <a:gd name="connsiteX0" fmla="*/ 0 w 1483630"/>
                    <a:gd name="connsiteY0" fmla="*/ 1371458 h 1640619"/>
                    <a:gd name="connsiteX1" fmla="*/ 1310912 w 1483630"/>
                    <a:gd name="connsiteY1" fmla="*/ 0 h 1640619"/>
                    <a:gd name="connsiteX2" fmla="*/ 1483630 w 1483630"/>
                    <a:gd name="connsiteY2" fmla="*/ 1640619 h 1640619"/>
                    <a:gd name="connsiteX3" fmla="*/ 0 w 1483630"/>
                    <a:gd name="connsiteY3" fmla="*/ 1371458 h 1640619"/>
                    <a:gd name="connsiteX0" fmla="*/ 0 w 1511182"/>
                    <a:gd name="connsiteY0" fmla="*/ 1335724 h 1640619"/>
                    <a:gd name="connsiteX1" fmla="*/ 1338464 w 1511182"/>
                    <a:gd name="connsiteY1" fmla="*/ 0 h 1640619"/>
                    <a:gd name="connsiteX2" fmla="*/ 1511182 w 1511182"/>
                    <a:gd name="connsiteY2" fmla="*/ 1640619 h 1640619"/>
                    <a:gd name="connsiteX3" fmla="*/ 0 w 1511182"/>
                    <a:gd name="connsiteY3" fmla="*/ 1335724 h 1640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11182" h="1640619">
                      <a:moveTo>
                        <a:pt x="0" y="1335724"/>
                      </a:moveTo>
                      <a:lnTo>
                        <a:pt x="1338464" y="0"/>
                      </a:lnTo>
                      <a:lnTo>
                        <a:pt x="1511182" y="1640619"/>
                      </a:lnTo>
                      <a:lnTo>
                        <a:pt x="0" y="1335724"/>
                      </a:ln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he-IL" dirty="0"/>
                </a:p>
              </p:txBody>
            </p: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5184154" y="3104896"/>
                  <a:ext cx="131173" cy="623099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>
                  <a:endCxn id="75" idx="2"/>
                </p:cNvCxnSpPr>
                <p:nvPr/>
              </p:nvCxnSpPr>
              <p:spPr>
                <a:xfrm flipH="1">
                  <a:off x="5045846" y="3718593"/>
                  <a:ext cx="269481" cy="274607"/>
                </a:xfrm>
                <a:prstGeom prst="line">
                  <a:avLst/>
                </a:prstGeom>
                <a:ln w="12700"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stCxn id="75" idx="0"/>
                </p:cNvCxnSpPr>
                <p:nvPr/>
              </p:nvCxnSpPr>
              <p:spPr>
                <a:xfrm flipH="1" flipV="1">
                  <a:off x="5315327" y="3718592"/>
                  <a:ext cx="921845" cy="1077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Right Arrow 78"/>
              <p:cNvSpPr/>
              <p:nvPr/>
            </p:nvSpPr>
            <p:spPr>
              <a:xfrm>
                <a:off x="4497097" y="3820903"/>
                <a:ext cx="515069" cy="22334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4008262" y="1525068"/>
                <a:ext cx="14471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kern="0" dirty="0" smtClean="0">
                    <a:latin typeface="Arial" pitchFamily="34" charset="0"/>
                    <a:cs typeface="Arial" pitchFamily="34" charset="0"/>
                  </a:rPr>
                  <a:t>Inversion</a:t>
                </a:r>
                <a:endParaRPr lang="en-US" sz="2400" u="sng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6" name="Group 155"/>
            <p:cNvGrpSpPr/>
            <p:nvPr/>
          </p:nvGrpSpPr>
          <p:grpSpPr>
            <a:xfrm>
              <a:off x="3572448" y="2573980"/>
              <a:ext cx="807024" cy="873520"/>
              <a:chOff x="6476999" y="573167"/>
              <a:chExt cx="548442" cy="593632"/>
            </a:xfrm>
          </p:grpSpPr>
          <p:sp>
            <p:nvSpPr>
              <p:cNvPr id="157" name="Arc 156"/>
              <p:cNvSpPr/>
              <p:nvPr/>
            </p:nvSpPr>
            <p:spPr>
              <a:xfrm flipV="1">
                <a:off x="6481011" y="829152"/>
                <a:ext cx="544430" cy="108797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8" name="Arc 157"/>
              <p:cNvSpPr/>
              <p:nvPr/>
            </p:nvSpPr>
            <p:spPr>
              <a:xfrm rot="10800000" flipV="1">
                <a:off x="6476999" y="847588"/>
                <a:ext cx="548441" cy="90362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6477000" y="573167"/>
                <a:ext cx="548441" cy="593632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0" name="Straight Arrow Connector 159"/>
              <p:cNvCxnSpPr/>
              <p:nvPr/>
            </p:nvCxnSpPr>
            <p:spPr>
              <a:xfrm flipV="1">
                <a:off x="6750737" y="684724"/>
                <a:ext cx="711" cy="198187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/>
              <p:cNvCxnSpPr/>
              <p:nvPr/>
            </p:nvCxnSpPr>
            <p:spPr>
              <a:xfrm>
                <a:off x="6747239" y="889959"/>
                <a:ext cx="194294" cy="0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flipH="1">
                <a:off x="6598789" y="889010"/>
                <a:ext cx="152659" cy="131147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/>
            <p:cNvGrpSpPr/>
            <p:nvPr/>
          </p:nvGrpSpPr>
          <p:grpSpPr>
            <a:xfrm>
              <a:off x="5071740" y="2545429"/>
              <a:ext cx="807024" cy="873520"/>
              <a:chOff x="6476999" y="573167"/>
              <a:chExt cx="548442" cy="593632"/>
            </a:xfrm>
          </p:grpSpPr>
          <p:sp>
            <p:nvSpPr>
              <p:cNvPr id="164" name="Arc 163"/>
              <p:cNvSpPr/>
              <p:nvPr/>
            </p:nvSpPr>
            <p:spPr>
              <a:xfrm flipV="1">
                <a:off x="6481011" y="829152"/>
                <a:ext cx="544430" cy="108797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Arc 164"/>
              <p:cNvSpPr/>
              <p:nvPr/>
            </p:nvSpPr>
            <p:spPr>
              <a:xfrm rot="10800000" flipV="1">
                <a:off x="6476999" y="847588"/>
                <a:ext cx="548441" cy="90362"/>
              </a:xfrm>
              <a:prstGeom prst="arc">
                <a:avLst>
                  <a:gd name="adj1" fmla="val 11107183"/>
                  <a:gd name="adj2" fmla="val 0"/>
                </a:avLst>
              </a:prstGeom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Oval 165"/>
              <p:cNvSpPr/>
              <p:nvPr/>
            </p:nvSpPr>
            <p:spPr>
              <a:xfrm>
                <a:off x="6477000" y="573167"/>
                <a:ext cx="548441" cy="593632"/>
              </a:xfrm>
              <a:prstGeom prst="ellipse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7" name="Straight Arrow Connector 166"/>
              <p:cNvCxnSpPr/>
              <p:nvPr/>
            </p:nvCxnSpPr>
            <p:spPr>
              <a:xfrm flipV="1">
                <a:off x="6750737" y="684724"/>
                <a:ext cx="711" cy="198187"/>
              </a:xfrm>
              <a:prstGeom prst="straightConnector1">
                <a:avLst/>
              </a:prstGeom>
              <a:noFill/>
              <a:ln w="19050">
                <a:solidFill>
                  <a:srgbClr val="00B05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/>
              <p:cNvCxnSpPr/>
              <p:nvPr/>
            </p:nvCxnSpPr>
            <p:spPr>
              <a:xfrm flipH="1">
                <a:off x="6544442" y="889959"/>
                <a:ext cx="202797" cy="3941"/>
              </a:xfrm>
              <a:prstGeom prst="straightConnector1">
                <a:avLst/>
              </a:prstGeom>
              <a:noFill/>
              <a:ln w="19050">
                <a:solidFill>
                  <a:srgbClr val="FF000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/>
              <p:cNvCxnSpPr/>
              <p:nvPr/>
            </p:nvCxnSpPr>
            <p:spPr>
              <a:xfrm flipH="1">
                <a:off x="6598789" y="889010"/>
                <a:ext cx="152659" cy="131147"/>
              </a:xfrm>
              <a:prstGeom prst="straightConnector1">
                <a:avLst/>
              </a:prstGeom>
              <a:noFill/>
              <a:ln w="19050">
                <a:solidFill>
                  <a:srgbClr val="0070C0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/>
              <p:cNvSpPr/>
              <p:nvPr/>
            </p:nvSpPr>
            <p:spPr>
              <a:xfrm>
                <a:off x="3127417" y="1838733"/>
                <a:ext cx="2933029" cy="2965230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sz="96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" name="Oval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417" y="1838733"/>
                <a:ext cx="2933029" cy="2965230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2996020" y="745263"/>
            <a:ext cx="3176180" cy="804736"/>
            <a:chOff x="3965520" y="797824"/>
            <a:chExt cx="3176180" cy="804736"/>
          </a:xfrm>
        </p:grpSpPr>
        <p:grpSp>
          <p:nvGrpSpPr>
            <p:cNvPr id="102" name="Group 101"/>
            <p:cNvGrpSpPr/>
            <p:nvPr/>
          </p:nvGrpSpPr>
          <p:grpSpPr>
            <a:xfrm>
              <a:off x="3965520" y="797824"/>
              <a:ext cx="2885547" cy="804736"/>
              <a:chOff x="3519623" y="940293"/>
              <a:chExt cx="3047008" cy="849766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3713622" y="1066159"/>
                <a:ext cx="694260" cy="723900"/>
                <a:chOff x="1905000" y="2917371"/>
                <a:chExt cx="1295400" cy="1415143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1905000" y="2917371"/>
                  <a:ext cx="1295400" cy="1415143"/>
                  <a:chOff x="609600" y="413657"/>
                  <a:chExt cx="1295400" cy="1415143"/>
                </a:xfrm>
              </p:grpSpPr>
              <p:cxnSp>
                <p:nvCxnSpPr>
                  <p:cNvPr id="122" name="Straight Connector 121"/>
                  <p:cNvCxnSpPr/>
                  <p:nvPr/>
                </p:nvCxnSpPr>
                <p:spPr>
                  <a:xfrm flipH="1">
                    <a:off x="609600" y="413657"/>
                    <a:ext cx="1143000" cy="11103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/>
                  <p:cNvCxnSpPr/>
                  <p:nvPr/>
                </p:nvCxnSpPr>
                <p:spPr>
                  <a:xfrm>
                    <a:off x="609600" y="1524000"/>
                    <a:ext cx="990600" cy="3048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/>
                  <p:cNvCxnSpPr/>
                  <p:nvPr/>
                </p:nvCxnSpPr>
                <p:spPr>
                  <a:xfrm flipV="1">
                    <a:off x="1600200" y="413657"/>
                    <a:ext cx="152400" cy="14151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/>
                  <p:cNvCxnSpPr/>
                  <p:nvPr/>
                </p:nvCxnSpPr>
                <p:spPr>
                  <a:xfrm>
                    <a:off x="1752600" y="413657"/>
                    <a:ext cx="152400" cy="957943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/>
                  <p:cNvCxnSpPr/>
                  <p:nvPr/>
                </p:nvCxnSpPr>
                <p:spPr>
                  <a:xfrm flipH="1">
                    <a:off x="1600200" y="1371600"/>
                    <a:ext cx="304800" cy="457200"/>
                  </a:xfrm>
                  <a:prstGeom prst="line">
                    <a:avLst/>
                  </a:prstGeom>
                  <a:ln w="1905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1" name="Straight Connector 120"/>
                <p:cNvCxnSpPr/>
                <p:nvPr/>
              </p:nvCxnSpPr>
              <p:spPr>
                <a:xfrm flipV="1">
                  <a:off x="1905000" y="3875314"/>
                  <a:ext cx="1295400" cy="152400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Right Arrow 110"/>
              <p:cNvSpPr/>
              <p:nvPr/>
            </p:nvSpPr>
            <p:spPr>
              <a:xfrm>
                <a:off x="4572000" y="1438322"/>
                <a:ext cx="912922" cy="13658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he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Content Placeholder 2"/>
                  <p:cNvSpPr txBox="1">
                    <a:spLocks/>
                  </p:cNvSpPr>
                  <p:nvPr/>
                </p:nvSpPr>
                <p:spPr>
                  <a:xfrm>
                    <a:off x="3519623" y="940293"/>
                    <a:ext cx="3047008" cy="648528"/>
                  </a:xfrm>
                  <a:prstGeom prst="rect">
                    <a:avLst/>
                  </a:prstGeom>
                </p:spPr>
                <p:txBody>
                  <a:bodyPr>
                    <a:noAutofit/>
                  </a:bodyPr>
                  <a:lstStyle>
                    <a:lvl1pPr marL="273050" indent="-27305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25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  <a:cs typeface="ＭＳ Ｐゴシック" pitchFamily="-108" charset="-128"/>
                      </a:defRPr>
                    </a:lvl1pPr>
                    <a:lvl2pPr marL="593725" indent="-228600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21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2pPr>
                    <a:lvl3pPr marL="91440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Char char="•"/>
                      <a:defRPr sz="17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3pPr>
                    <a:lvl4pPr marL="1279525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–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4pPr>
                    <a:lvl5pPr marL="1644650" indent="-182563" algn="l" rtl="0" eaLnBrk="0" fontAlgn="base" hangingPunct="0">
                      <a:lnSpc>
                        <a:spcPct val="110000"/>
                      </a:lnSpc>
                      <a:spcBef>
                        <a:spcPts val="475"/>
                      </a:spcBef>
                      <a:spcAft>
                        <a:spcPts val="475"/>
                      </a:spcAft>
                      <a:buClr>
                        <a:schemeClr val="accent6"/>
                      </a:buClr>
                      <a:buSzPct val="110000"/>
                      <a:buFont typeface="Arial" charset="0"/>
                      <a:buChar char="›"/>
                      <a:defRPr sz="160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itchFamily="-108" charset="-128"/>
                      </a:defRPr>
                    </a:lvl5pPr>
                    <a:lvl6pPr marL="201168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6pPr>
                    <a:lvl7pPr marL="237744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7pPr>
                    <a:lvl8pPr marL="274320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8pPr>
                    <a:lvl9pPr marL="3108960" indent="-182880" algn="l" rtl="0" fontAlgn="base">
                      <a:lnSpc>
                        <a:spcPct val="110000"/>
                      </a:lnSpc>
                      <a:spcBef>
                        <a:spcPts val="480"/>
                      </a:spcBef>
                      <a:spcAft>
                        <a:spcPts val="480"/>
                      </a:spcAft>
                      <a:buClr>
                        <a:schemeClr val="accent2"/>
                      </a:buClr>
                      <a:buSzPct val="110000"/>
                      <a:buFont typeface="Arial" pitchFamily="-108" charset="0"/>
                      <a:buChar char="›"/>
                      <a:defRPr sz="1600">
                        <a:solidFill>
                          <a:schemeClr val="tx2"/>
                        </a:solidFill>
                        <a:latin typeface="+mn-lt"/>
                        <a:ea typeface="ＭＳ Ｐゴシック" pitchFamily="-108" charset="-128"/>
                      </a:defRPr>
                    </a:lvl9pPr>
                  </a:lstStyle>
                  <a:p>
                    <a:pPr marL="0" indent="0"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kern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𝐴</m:t>
                          </m:r>
                        </m:oMath>
                      </m:oMathPara>
                    </a14:m>
                    <a:endParaRPr lang="en-US" sz="2800" kern="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Content Placeholder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9623" y="940293"/>
                    <a:ext cx="3047008" cy="648528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9" name="Group 128"/>
            <p:cNvGrpSpPr/>
            <p:nvPr/>
          </p:nvGrpSpPr>
          <p:grpSpPr>
            <a:xfrm rot="1789999">
              <a:off x="5816701" y="885821"/>
              <a:ext cx="1324999" cy="603464"/>
              <a:chOff x="1905000" y="2917371"/>
              <a:chExt cx="1295400" cy="1415143"/>
            </a:xfrm>
          </p:grpSpPr>
          <p:grpSp>
            <p:nvGrpSpPr>
              <p:cNvPr id="131" name="Group 130"/>
              <p:cNvGrpSpPr/>
              <p:nvPr/>
            </p:nvGrpSpPr>
            <p:grpSpPr>
              <a:xfrm>
                <a:off x="1905000" y="2917371"/>
                <a:ext cx="1295400" cy="1415143"/>
                <a:chOff x="609600" y="413657"/>
                <a:chExt cx="1295400" cy="1415143"/>
              </a:xfrm>
            </p:grpSpPr>
            <p:cxnSp>
              <p:nvCxnSpPr>
                <p:cNvPr id="140" name="Straight Connector 139"/>
                <p:cNvCxnSpPr/>
                <p:nvPr/>
              </p:nvCxnSpPr>
              <p:spPr>
                <a:xfrm flipH="1">
                  <a:off x="609600" y="413657"/>
                  <a:ext cx="1143000" cy="11103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>
                  <a:off x="609600" y="1524000"/>
                  <a:ext cx="990600" cy="3048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V="1">
                  <a:off x="1600200" y="413657"/>
                  <a:ext cx="152400" cy="14151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>
                  <a:off x="1752600" y="413657"/>
                  <a:ext cx="152400" cy="957943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00200" y="1371600"/>
                  <a:ext cx="304800" cy="45720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2" name="Straight Connector 131"/>
              <p:cNvCxnSpPr/>
              <p:nvPr/>
            </p:nvCxnSpPr>
            <p:spPr>
              <a:xfrm flipV="1">
                <a:off x="1905000" y="3875314"/>
                <a:ext cx="1295400" cy="15240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9327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9853">
        <p:fade/>
      </p:transition>
    </mc:Choice>
    <mc:Fallback xmlns="">
      <p:transition spd="med" advTm="698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Problem formulation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4372" y="805653"/>
                <a:ext cx="8229600" cy="250238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Goal</a:t>
                </a:r>
                <a:r>
                  <a:rPr lang="en-US" dirty="0" smtClean="0"/>
                  <a:t>: Project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</m:oMath>
                </a14:m>
                <a:r>
                  <a:rPr lang="en-US" dirty="0" smtClean="0"/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ℱ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lvl="1" indent="0">
                  <a:buNone/>
                </a:pPr>
                <a:r>
                  <a:rPr lang="en-US" dirty="0" smtClean="0">
                    <a:solidFill>
                      <a:schemeClr val="tx1"/>
                    </a:solidFill>
                    <a:ea typeface="ＭＳ Ｐゴシック" pitchFamily="-112" charset="-128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Pr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dPr>
                      <m:e>
                        <m:r>
                          <a:rPr lang="en-US" b="1" i="0" smtClean="0">
                            <a:solidFill>
                              <a:srgbClr val="00B05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𝚽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argmin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 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7030A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Ψ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ＭＳ Ｐゴシック" pitchFamily="-112" charset="-128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ℱ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/>
                                <a:ea typeface="ＭＳ Ｐゴシック" pitchFamily="-112" charset="-128"/>
                              </a:rPr>
                              <m:t>𝐾</m:t>
                            </m:r>
                          </m:sub>
                        </m:sSub>
                      </m:lim>
                    </m:limLow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Dist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pitchFamily="-112" charset="-128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𝚽</m:t>
                        </m:r>
                        <m:r>
                          <a:rPr lang="en-US">
                            <a:solidFill>
                              <a:schemeClr val="tx1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mtClean="0">
                            <a:solidFill>
                              <a:srgbClr val="7030A0"/>
                            </a:solidFill>
                            <a:latin typeface="Cambria Math"/>
                            <a:ea typeface="ＭＳ Ｐゴシック" pitchFamily="-112" charset="-128"/>
                          </a:rPr>
                          <m:t>Ψ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/>
                        <a:ea typeface="ＭＳ Ｐゴシック" pitchFamily="-112" charset="-128"/>
                      </a:rPr>
                      <m:t>⁡</m:t>
                    </m:r>
                  </m:oMath>
                </a14:m>
                <a:endParaRPr lang="en-US" dirty="0">
                  <a:solidFill>
                    <a:schemeClr val="tx1"/>
                  </a:solidFill>
                  <a:ea typeface="ＭＳ Ｐゴシック" pitchFamily="-112" charset="-128"/>
                </a:endParaRPr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372" y="805653"/>
                <a:ext cx="8229600" cy="2502385"/>
              </a:xfrm>
              <a:blipFill rotWithShape="1">
                <a:blip r:embed="rId4"/>
                <a:stretch>
                  <a:fillRect l="-444" t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Oval 97"/>
              <p:cNvSpPr/>
              <p:nvPr/>
            </p:nvSpPr>
            <p:spPr>
              <a:xfrm>
                <a:off x="6110061" y="361950"/>
                <a:ext cx="497397" cy="502858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8" name="Oval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061" y="361950"/>
                <a:ext cx="497397" cy="502858"/>
              </a:xfrm>
              <a:prstGeom prst="ellipse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4339837" y="819150"/>
            <a:ext cx="4693557" cy="4085001"/>
            <a:chOff x="4339837" y="819150"/>
            <a:chExt cx="4693557" cy="4085001"/>
          </a:xfrm>
        </p:grpSpPr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6697" y="2646934"/>
              <a:ext cx="2266697" cy="2257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9837" y="2646934"/>
              <a:ext cx="1405644" cy="219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5745481" y="819150"/>
              <a:ext cx="1957709" cy="833681"/>
              <a:chOff x="1865474" y="944588"/>
              <a:chExt cx="1910597" cy="620706"/>
            </a:xfrm>
          </p:grpSpPr>
          <p:sp>
            <p:nvSpPr>
              <p:cNvPr id="50" name="Right Arrow 49"/>
              <p:cNvSpPr/>
              <p:nvPr/>
            </p:nvSpPr>
            <p:spPr>
              <a:xfrm>
                <a:off x="2046449" y="1308377"/>
                <a:ext cx="1611151" cy="25691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1865474" y="944588"/>
                    <a:ext cx="191059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2000" b="0" dirty="0" smtClean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65474" y="944588"/>
                    <a:ext cx="1910597" cy="40011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757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Group 5"/>
            <p:cNvGrpSpPr/>
            <p:nvPr/>
          </p:nvGrpSpPr>
          <p:grpSpPr>
            <a:xfrm>
              <a:off x="4575036" y="901591"/>
              <a:ext cx="1176139" cy="1153663"/>
              <a:chOff x="533399" y="830381"/>
              <a:chExt cx="1334534" cy="1309031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33399" y="830381"/>
                <a:ext cx="1334534" cy="1309031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752597" y="1025269"/>
                <a:ext cx="941226" cy="835264"/>
                <a:chOff x="1836273" y="1524000"/>
                <a:chExt cx="525927" cy="450663"/>
              </a:xfrm>
            </p:grpSpPr>
            <p:cxnSp>
              <p:nvCxnSpPr>
                <p:cNvPr id="57" name="Straight Connector 56"/>
                <p:cNvCxnSpPr/>
                <p:nvPr/>
              </p:nvCxnSpPr>
              <p:spPr>
                <a:xfrm flipV="1">
                  <a:off x="1836273" y="1524000"/>
                  <a:ext cx="297326" cy="263377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H="1" flipV="1">
                  <a:off x="2133600" y="1524001"/>
                  <a:ext cx="228600" cy="43683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V="1">
                  <a:off x="1868248" y="1524002"/>
                  <a:ext cx="265352" cy="450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V="1">
                  <a:off x="1868248" y="1960837"/>
                  <a:ext cx="493952" cy="138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836273" y="1787377"/>
                  <a:ext cx="31975" cy="18728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 flipV="1">
                  <a:off x="1836273" y="1787377"/>
                  <a:ext cx="525927" cy="1734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Group 63"/>
            <p:cNvGrpSpPr/>
            <p:nvPr/>
          </p:nvGrpSpPr>
          <p:grpSpPr>
            <a:xfrm>
              <a:off x="5873276" y="3343930"/>
              <a:ext cx="657634" cy="655017"/>
              <a:chOff x="5032572" y="2561342"/>
              <a:chExt cx="613294" cy="610853"/>
            </a:xfrm>
          </p:grpSpPr>
          <p:sp>
            <p:nvSpPr>
              <p:cNvPr id="66" name="Right Arrow 65"/>
              <p:cNvSpPr/>
              <p:nvPr/>
            </p:nvSpPr>
            <p:spPr>
              <a:xfrm>
                <a:off x="5032572" y="2915279"/>
                <a:ext cx="613294" cy="25691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5043716" y="2561342"/>
                    <a:ext cx="338688" cy="487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1" i="0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𝚽</m:t>
                          </m:r>
                        </m:oMath>
                      </m:oMathPara>
                    </a14:m>
                    <a:endParaRPr lang="en-US" sz="2800" b="1" dirty="0" smtClean="0">
                      <a:solidFill>
                        <a:srgbClr val="00B05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TextBox 6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43716" y="2561342"/>
                    <a:ext cx="338688" cy="487943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r="-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9" name="Group 88"/>
            <p:cNvGrpSpPr/>
            <p:nvPr/>
          </p:nvGrpSpPr>
          <p:grpSpPr>
            <a:xfrm>
              <a:off x="7703190" y="963220"/>
              <a:ext cx="1154872" cy="1132802"/>
              <a:chOff x="7202838" y="842557"/>
              <a:chExt cx="1334534" cy="1309031"/>
            </a:xfrm>
          </p:grpSpPr>
          <p:sp>
            <p:nvSpPr>
              <p:cNvPr id="71" name="Oval 70"/>
              <p:cNvSpPr/>
              <p:nvPr/>
            </p:nvSpPr>
            <p:spPr>
              <a:xfrm>
                <a:off x="7202838" y="842557"/>
                <a:ext cx="1334534" cy="1309031"/>
              </a:xfrm>
              <a:prstGeom prst="ellipse">
                <a:avLst/>
              </a:prstGeom>
              <a:noFill/>
              <a:ln>
                <a:solidFill>
                  <a:srgbClr val="0070C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2" name="Group 71"/>
              <p:cNvGrpSpPr/>
              <p:nvPr/>
            </p:nvGrpSpPr>
            <p:grpSpPr>
              <a:xfrm rot="2201757">
                <a:off x="7341976" y="1234119"/>
                <a:ext cx="1133632" cy="475556"/>
                <a:chOff x="1836273" y="1524000"/>
                <a:chExt cx="525927" cy="450663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 flipV="1">
                  <a:off x="1836273" y="1524000"/>
                  <a:ext cx="297326" cy="263377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 flipH="1" flipV="1">
                  <a:off x="2133600" y="1524001"/>
                  <a:ext cx="228600" cy="43683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V="1">
                  <a:off x="1868248" y="1524002"/>
                  <a:ext cx="265352" cy="4506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V="1">
                  <a:off x="1868248" y="1960837"/>
                  <a:ext cx="493952" cy="1382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1836273" y="1787377"/>
                  <a:ext cx="31975" cy="187286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 flipV="1">
                  <a:off x="1836273" y="1787377"/>
                  <a:ext cx="525927" cy="173461"/>
                </a:xfrm>
                <a:prstGeom prst="line">
                  <a:avLst/>
                </a:prstGeom>
                <a:ln w="19050">
                  <a:solidFill>
                    <a:srgbClr val="0070C0"/>
                  </a:solidFill>
                  <a:prstDash val="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9" name="Straight Connector 68"/>
            <p:cNvCxnSpPr>
              <a:endCxn id="71" idx="5"/>
            </p:cNvCxnSpPr>
            <p:nvPr/>
          </p:nvCxnSpPr>
          <p:spPr>
            <a:xfrm flipV="1">
              <a:off x="7217369" y="1930126"/>
              <a:ext cx="1471566" cy="1701752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012678" y="1328964"/>
              <a:ext cx="718443" cy="2143759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4863421" y="1786889"/>
              <a:ext cx="818765" cy="1715033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endCxn id="55" idx="2"/>
            </p:cNvCxnSpPr>
            <p:nvPr/>
          </p:nvCxnSpPr>
          <p:spPr>
            <a:xfrm flipH="1" flipV="1">
              <a:off x="4575036" y="1478422"/>
              <a:ext cx="138062" cy="1994301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Oval 118"/>
              <p:cNvSpPr/>
              <p:nvPr/>
            </p:nvSpPr>
            <p:spPr>
              <a:xfrm>
                <a:off x="5861363" y="2907092"/>
                <a:ext cx="497397" cy="502858"/>
              </a:xfrm>
              <a:prstGeom prst="ellipse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  </m:t>
                          </m:r>
                          <m:r>
                            <a:rPr lang="en-US" sz="2000" b="0" i="1" smtClean="0">
                              <a:latin typeface="Cambria Math"/>
                              <a:ea typeface="Cambria Math"/>
                            </a:rPr>
                            <m:t>ℱ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9" name="Oval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363" y="2907092"/>
                <a:ext cx="497397" cy="502858"/>
              </a:xfrm>
              <a:prstGeom prst="ellipse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98511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8579">
        <p:fade/>
      </p:transition>
    </mc:Choice>
    <mc:Fallback xmlns="">
      <p:transition spd="med" advTm="28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98" grpId="0" animBg="1"/>
      <p:bldP spid="1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7689" y="121375"/>
            <a:ext cx="6372225" cy="523875"/>
          </a:xfrm>
        </p:spPr>
        <p:txBody>
          <a:bodyPr/>
          <a:lstStyle/>
          <a:p>
            <a:pPr algn="l"/>
            <a:r>
              <a:rPr lang="en-US" dirty="0" smtClean="0"/>
              <a:t>Main difficulty: BD is hard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809625"/>
            <a:ext cx="8229600" cy="2502385"/>
          </a:xfrm>
        </p:spPr>
        <p:txBody>
          <a:bodyPr/>
          <a:lstStyle/>
          <a:p>
            <a:r>
              <a:rPr lang="en-US" dirty="0" smtClean="0"/>
              <a:t>Non-Convex, High dimension</a:t>
            </a:r>
          </a:p>
          <a:p>
            <a:pPr lvl="1"/>
            <a:r>
              <a:rPr lang="en-US" dirty="0" smtClean="0">
                <a:ea typeface="ＭＳ Ｐゴシック" pitchFamily="-112" charset="-128"/>
              </a:rPr>
              <a:t>Singular Values, roots of high-order polynomials</a:t>
            </a:r>
          </a:p>
          <a:p>
            <a:r>
              <a:rPr lang="en-US" dirty="0" smtClean="0">
                <a:ea typeface="ＭＳ Ｐゴシック" pitchFamily="-112" charset="-128"/>
              </a:rPr>
              <a:t>2D techniques do not extend to 3D</a:t>
            </a:r>
          </a:p>
          <a:p>
            <a:pPr lvl="1"/>
            <a:endParaRPr lang="en-US" dirty="0" smtClean="0">
              <a:ea typeface="ＭＳ Ｐゴシック" pitchFamily="-112" charset="-128"/>
            </a:endParaRPr>
          </a:p>
          <a:p>
            <a:pPr lvl="1"/>
            <a:endParaRPr lang="en-US" dirty="0" smtClean="0">
              <a:ea typeface="ＭＳ Ｐゴシック" pitchFamily="-112" charset="-128"/>
            </a:endParaRPr>
          </a:p>
          <a:p>
            <a:pPr lvl="1"/>
            <a:endParaRPr lang="en-US" dirty="0" smtClean="0">
              <a:ea typeface="ＭＳ Ｐゴシック" pitchFamily="-112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reeform 4"/>
              <p:cNvSpPr/>
              <p:nvPr/>
            </p:nvSpPr>
            <p:spPr>
              <a:xfrm>
                <a:off x="3352800" y="2343150"/>
                <a:ext cx="2461644" cy="2650518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solidFill>
                <a:srgbClr val="F6C066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</a:rPr>
                  <a:t>          </a:t>
                </a:r>
              </a:p>
              <a:p>
                <a:r>
                  <a:rPr lang="en-US" dirty="0">
                    <a:solidFill>
                      <a:schemeClr val="bg2"/>
                    </a:solidFill>
                  </a:rPr>
                  <a:t> </a:t>
                </a:r>
                <a:r>
                  <a:rPr lang="en-US" dirty="0" smtClean="0">
                    <a:solidFill>
                      <a:schemeClr val="bg2"/>
                    </a:solidFill>
                  </a:rPr>
                  <a:t>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𝐾</m:t>
                        </m:r>
                      </m:sub>
                    </m:sSub>
                  </m:oMath>
                </a14:m>
                <a:endParaRPr lang="en-US" sz="3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Freeform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343150"/>
                <a:ext cx="2461644" cy="2650518"/>
              </a:xfrm>
              <a:custGeom>
                <a:avLst/>
                <a:gdLst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885569 w 3394160"/>
                  <a:gd name="connsiteY5" fmla="*/ 1469208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3217263 w 3394160"/>
                  <a:gd name="connsiteY4" fmla="*/ 931326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2069129 w 3394160"/>
                  <a:gd name="connsiteY5" fmla="*/ 1275227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858675 w 3394160"/>
                  <a:gd name="connsiteY3" fmla="*/ 4651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881522 w 3394160"/>
                  <a:gd name="connsiteY1" fmla="*/ 1003044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2195287 w 3394160"/>
                  <a:gd name="connsiteY2" fmla="*/ 707208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2137047 w 3394160"/>
                  <a:gd name="connsiteY3" fmla="*/ 1165643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995126 w 3394160"/>
                  <a:gd name="connsiteY2" fmla="*/ 98201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739304 w 3394160"/>
                  <a:gd name="connsiteY1" fmla="*/ 922220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  <a:gd name="connsiteX0" fmla="*/ 1343640 w 3394160"/>
                  <a:gd name="connsiteY0" fmla="*/ 608597 h 3370869"/>
                  <a:gd name="connsiteX1" fmla="*/ 1602355 w 3394160"/>
                  <a:gd name="connsiteY1" fmla="*/ 862948 h 3370869"/>
                  <a:gd name="connsiteX2" fmla="*/ 1863443 w 3394160"/>
                  <a:gd name="connsiteY2" fmla="*/ 1014343 h 3370869"/>
                  <a:gd name="connsiteX3" fmla="*/ 1963224 w 3394160"/>
                  <a:gd name="connsiteY3" fmla="*/ 1111761 h 3370869"/>
                  <a:gd name="connsiteX4" fmla="*/ 1947832 w 3394160"/>
                  <a:gd name="connsiteY4" fmla="*/ 1216907 h 3370869"/>
                  <a:gd name="connsiteX5" fmla="*/ 1900575 w 3394160"/>
                  <a:gd name="connsiteY5" fmla="*/ 1345275 h 3370869"/>
                  <a:gd name="connsiteX6" fmla="*/ 1926346 w 3394160"/>
                  <a:gd name="connsiteY6" fmla="*/ 1487138 h 3370869"/>
                  <a:gd name="connsiteX7" fmla="*/ 1962204 w 3394160"/>
                  <a:gd name="connsiteY7" fmla="*/ 2025020 h 3370869"/>
                  <a:gd name="connsiteX8" fmla="*/ 2652487 w 3394160"/>
                  <a:gd name="connsiteY8" fmla="*/ 2258103 h 3370869"/>
                  <a:gd name="connsiteX9" fmla="*/ 2813851 w 3394160"/>
                  <a:gd name="connsiteY9" fmla="*/ 1908479 h 3370869"/>
                  <a:gd name="connsiteX10" fmla="*/ 3253122 w 3394160"/>
                  <a:gd name="connsiteY10" fmla="*/ 1630573 h 3370869"/>
                  <a:gd name="connsiteX11" fmla="*/ 3378628 w 3394160"/>
                  <a:gd name="connsiteY11" fmla="*/ 2007091 h 3370869"/>
                  <a:gd name="connsiteX12" fmla="*/ 2948322 w 3394160"/>
                  <a:gd name="connsiteY12" fmla="*/ 2025020 h 3370869"/>
                  <a:gd name="connsiteX13" fmla="*/ 3208299 w 3394160"/>
                  <a:gd name="connsiteY13" fmla="*/ 2464291 h 3370869"/>
                  <a:gd name="connsiteX14" fmla="*/ 3118651 w 3394160"/>
                  <a:gd name="connsiteY14" fmla="*/ 2885632 h 3370869"/>
                  <a:gd name="connsiteX15" fmla="*/ 2535946 w 3394160"/>
                  <a:gd name="connsiteY15" fmla="*/ 3369726 h 3370869"/>
                  <a:gd name="connsiteX16" fmla="*/ 1971169 w 3394160"/>
                  <a:gd name="connsiteY16" fmla="*/ 2742197 h 3370869"/>
                  <a:gd name="connsiteX17" fmla="*/ 1603616 w 3394160"/>
                  <a:gd name="connsiteY17" fmla="*/ 3244220 h 3370869"/>
                  <a:gd name="connsiteX18" fmla="*/ 850581 w 3394160"/>
                  <a:gd name="connsiteY18" fmla="*/ 3351797 h 3370869"/>
                  <a:gd name="connsiteX19" fmla="*/ 223051 w 3394160"/>
                  <a:gd name="connsiteY19" fmla="*/ 3091820 h 3370869"/>
                  <a:gd name="connsiteX20" fmla="*/ 518887 w 3394160"/>
                  <a:gd name="connsiteY20" fmla="*/ 2697373 h 3370869"/>
                  <a:gd name="connsiteX21" fmla="*/ 267875 w 3394160"/>
                  <a:gd name="connsiteY21" fmla="*/ 2338785 h 3370869"/>
                  <a:gd name="connsiteX22" fmla="*/ 34793 w 3394160"/>
                  <a:gd name="connsiteY22" fmla="*/ 1729185 h 3370869"/>
                  <a:gd name="connsiteX23" fmla="*/ 1065734 w 3394160"/>
                  <a:gd name="connsiteY23" fmla="*/ 1047867 h 3370869"/>
                  <a:gd name="connsiteX24" fmla="*/ 536816 w 3394160"/>
                  <a:gd name="connsiteY24" fmla="*/ 850644 h 3370869"/>
                  <a:gd name="connsiteX25" fmla="*/ 124440 w 3394160"/>
                  <a:gd name="connsiteY25" fmla="*/ 617561 h 3370869"/>
                  <a:gd name="connsiteX26" fmla="*/ 420275 w 3394160"/>
                  <a:gd name="connsiteY26" fmla="*/ 124503 h 3370869"/>
                  <a:gd name="connsiteX27" fmla="*/ 2724204 w 3394160"/>
                  <a:gd name="connsiteY27" fmla="*/ 7961 h 3370869"/>
                  <a:gd name="connsiteX28" fmla="*/ 2706275 w 3394160"/>
                  <a:gd name="connsiteY28" fmla="*/ 285867 h 3370869"/>
                  <a:gd name="connsiteX29" fmla="*/ 1935310 w 3394160"/>
                  <a:gd name="connsiteY29" fmla="*/ 276903 h 3370869"/>
                  <a:gd name="connsiteX30" fmla="*/ 949193 w 3394160"/>
                  <a:gd name="connsiteY30" fmla="*/ 330691 h 3370869"/>
                  <a:gd name="connsiteX31" fmla="*/ 1137451 w 3394160"/>
                  <a:gd name="connsiteY31" fmla="*/ 671350 h 3370869"/>
                  <a:gd name="connsiteX32" fmla="*/ 1343640 w 3394160"/>
                  <a:gd name="connsiteY32" fmla="*/ 608597 h 337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94160" h="3370869">
                    <a:moveTo>
                      <a:pt x="1343640" y="608597"/>
                    </a:moveTo>
                    <a:cubicBezTo>
                      <a:pt x="1421124" y="640530"/>
                      <a:pt x="1484117" y="843819"/>
                      <a:pt x="1602355" y="862948"/>
                    </a:cubicBezTo>
                    <a:cubicBezTo>
                      <a:pt x="1720593" y="882077"/>
                      <a:pt x="1803298" y="972874"/>
                      <a:pt x="1863443" y="1014343"/>
                    </a:cubicBezTo>
                    <a:cubicBezTo>
                      <a:pt x="1923588" y="1055812"/>
                      <a:pt x="1949159" y="1078000"/>
                      <a:pt x="1963224" y="1111761"/>
                    </a:cubicBezTo>
                    <a:cubicBezTo>
                      <a:pt x="1977289" y="1145522"/>
                      <a:pt x="1958274" y="1177988"/>
                      <a:pt x="1947832" y="1216907"/>
                    </a:cubicBezTo>
                    <a:cubicBezTo>
                      <a:pt x="1937391" y="1255826"/>
                      <a:pt x="1883086" y="1311014"/>
                      <a:pt x="1900575" y="1345275"/>
                    </a:cubicBezTo>
                    <a:cubicBezTo>
                      <a:pt x="1918064" y="1379536"/>
                      <a:pt x="1916075" y="1373847"/>
                      <a:pt x="1926346" y="1487138"/>
                    </a:cubicBezTo>
                    <a:cubicBezTo>
                      <a:pt x="1936617" y="1600429"/>
                      <a:pt x="1841181" y="1896526"/>
                      <a:pt x="1962204" y="2025020"/>
                    </a:cubicBezTo>
                    <a:cubicBezTo>
                      <a:pt x="2083227" y="2153514"/>
                      <a:pt x="2510546" y="2277527"/>
                      <a:pt x="2652487" y="2258103"/>
                    </a:cubicBezTo>
                    <a:cubicBezTo>
                      <a:pt x="2794428" y="2238679"/>
                      <a:pt x="2713745" y="2013067"/>
                      <a:pt x="2813851" y="1908479"/>
                    </a:cubicBezTo>
                    <a:cubicBezTo>
                      <a:pt x="2913957" y="1803891"/>
                      <a:pt x="3158993" y="1614138"/>
                      <a:pt x="3253122" y="1630573"/>
                    </a:cubicBezTo>
                    <a:cubicBezTo>
                      <a:pt x="3347252" y="1647008"/>
                      <a:pt x="3429428" y="1941350"/>
                      <a:pt x="3378628" y="2007091"/>
                    </a:cubicBezTo>
                    <a:cubicBezTo>
                      <a:pt x="3327828" y="2072832"/>
                      <a:pt x="2976710" y="1948820"/>
                      <a:pt x="2948322" y="2025020"/>
                    </a:cubicBezTo>
                    <a:cubicBezTo>
                      <a:pt x="2919934" y="2101220"/>
                      <a:pt x="3179911" y="2320856"/>
                      <a:pt x="3208299" y="2464291"/>
                    </a:cubicBezTo>
                    <a:cubicBezTo>
                      <a:pt x="3236687" y="2607726"/>
                      <a:pt x="3230710" y="2734726"/>
                      <a:pt x="3118651" y="2885632"/>
                    </a:cubicBezTo>
                    <a:cubicBezTo>
                      <a:pt x="3006592" y="3036538"/>
                      <a:pt x="2727193" y="3393632"/>
                      <a:pt x="2535946" y="3369726"/>
                    </a:cubicBezTo>
                    <a:cubicBezTo>
                      <a:pt x="2344699" y="3345820"/>
                      <a:pt x="2126557" y="2763115"/>
                      <a:pt x="1971169" y="2742197"/>
                    </a:cubicBezTo>
                    <a:cubicBezTo>
                      <a:pt x="1815781" y="2721279"/>
                      <a:pt x="1790381" y="3142620"/>
                      <a:pt x="1603616" y="3244220"/>
                    </a:cubicBezTo>
                    <a:cubicBezTo>
                      <a:pt x="1416851" y="3345820"/>
                      <a:pt x="1080675" y="3377197"/>
                      <a:pt x="850581" y="3351797"/>
                    </a:cubicBezTo>
                    <a:cubicBezTo>
                      <a:pt x="620487" y="3326397"/>
                      <a:pt x="278333" y="3200891"/>
                      <a:pt x="223051" y="3091820"/>
                    </a:cubicBezTo>
                    <a:cubicBezTo>
                      <a:pt x="167769" y="2982749"/>
                      <a:pt x="511416" y="2822879"/>
                      <a:pt x="518887" y="2697373"/>
                    </a:cubicBezTo>
                    <a:cubicBezTo>
                      <a:pt x="526358" y="2571867"/>
                      <a:pt x="348557" y="2500150"/>
                      <a:pt x="267875" y="2338785"/>
                    </a:cubicBezTo>
                    <a:cubicBezTo>
                      <a:pt x="187193" y="2177420"/>
                      <a:pt x="-98184" y="1944338"/>
                      <a:pt x="34793" y="1729185"/>
                    </a:cubicBezTo>
                    <a:cubicBezTo>
                      <a:pt x="167769" y="1514032"/>
                      <a:pt x="982063" y="1194291"/>
                      <a:pt x="1065734" y="1047867"/>
                    </a:cubicBezTo>
                    <a:cubicBezTo>
                      <a:pt x="1149404" y="901444"/>
                      <a:pt x="693698" y="922362"/>
                      <a:pt x="536816" y="850644"/>
                    </a:cubicBezTo>
                    <a:cubicBezTo>
                      <a:pt x="379934" y="778926"/>
                      <a:pt x="143863" y="738584"/>
                      <a:pt x="124440" y="617561"/>
                    </a:cubicBezTo>
                    <a:cubicBezTo>
                      <a:pt x="105017" y="496538"/>
                      <a:pt x="-13019" y="226103"/>
                      <a:pt x="420275" y="124503"/>
                    </a:cubicBezTo>
                    <a:cubicBezTo>
                      <a:pt x="853569" y="22903"/>
                      <a:pt x="2343204" y="-18933"/>
                      <a:pt x="2724204" y="7961"/>
                    </a:cubicBezTo>
                    <a:cubicBezTo>
                      <a:pt x="3105204" y="34855"/>
                      <a:pt x="2837757" y="241043"/>
                      <a:pt x="2706275" y="285867"/>
                    </a:cubicBezTo>
                    <a:cubicBezTo>
                      <a:pt x="2574793" y="330691"/>
                      <a:pt x="2228157" y="269432"/>
                      <a:pt x="1935310" y="276903"/>
                    </a:cubicBezTo>
                    <a:cubicBezTo>
                      <a:pt x="1642463" y="284374"/>
                      <a:pt x="1082169" y="264950"/>
                      <a:pt x="949193" y="330691"/>
                    </a:cubicBezTo>
                    <a:cubicBezTo>
                      <a:pt x="816216" y="396432"/>
                      <a:pt x="1068722" y="622044"/>
                      <a:pt x="1137451" y="671350"/>
                    </a:cubicBezTo>
                    <a:cubicBezTo>
                      <a:pt x="1206180" y="720656"/>
                      <a:pt x="1266156" y="576664"/>
                      <a:pt x="1343640" y="608597"/>
                    </a:cubicBezTo>
                    <a:close/>
                  </a:path>
                </a:pathLst>
              </a:cu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5374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100">
        <p:fade/>
      </p:transition>
    </mc:Choice>
    <mc:Fallback xmlns="">
      <p:transition spd="med" advTm="31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1962150"/>
            <a:ext cx="5791200" cy="914400"/>
          </a:xfrm>
        </p:spPr>
        <p:txBody>
          <a:bodyPr/>
          <a:lstStyle/>
          <a:p>
            <a:pPr algn="l"/>
            <a:r>
              <a:rPr lang="en-US" sz="6600" dirty="0" smtClean="0"/>
              <a:t>Our approach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7262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40">
        <p:blinds dir="vert"/>
      </p:transition>
    </mc:Choice>
    <mc:Fallback xmlns="">
      <p:transition spd="slow" advTm="204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5|9.4|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14.6|7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.3|15.9|1.7|2.6|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.2|17.8|1.5|11.1|7.4|1.9|2.1|1.7|13.5|2.3|5.6|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6.6|4.5|7|4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5|3.6|3|3.4|3.1|1.8|15.5|0.2|7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4.3|14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4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3|5.3|5|23.5|14.2|4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7|20.9|5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4.9|7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|5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7.3|2.8|5.3|6.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5.1|1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1.8|7.8|21.4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2.4|3.6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8.7|14.1|0.6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|4.6|1.5|3.1|2.1|8.1|3.5|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10.8|9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6|11.4|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On-screen Show (16:9)</PresentationFormat>
  <Paragraphs>227</Paragraphs>
  <Slides>33</Slides>
  <Notes>33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ＭＳ Ｐゴシック</vt:lpstr>
      <vt:lpstr>Arial</vt:lpstr>
      <vt:lpstr>Calibri</vt:lpstr>
      <vt:lpstr>Cambria Math</vt:lpstr>
      <vt:lpstr>Monotype Hadassah</vt:lpstr>
      <vt:lpstr>Office Theme</vt:lpstr>
      <vt:lpstr>1_Office Theme</vt:lpstr>
      <vt:lpstr>PowerPoint Presentation</vt:lpstr>
      <vt:lpstr>Mappings of tetrahedral meshes</vt:lpstr>
      <vt:lpstr>Applications</vt:lpstr>
      <vt:lpstr>Two key properties of mappings</vt:lpstr>
      <vt:lpstr>Goal</vt:lpstr>
      <vt:lpstr>BD Linear transformation</vt:lpstr>
      <vt:lpstr>Problem formulation</vt:lpstr>
      <vt:lpstr>Main difficulty: BD is hard</vt:lpstr>
      <vt:lpstr>Our approach</vt:lpstr>
      <vt:lpstr>Signed SVD</vt:lpstr>
      <vt:lpstr>Solution for single tet </vt:lpstr>
      <vt:lpstr>Solution for single tet </vt:lpstr>
      <vt:lpstr>Solution for one tet is not enough</vt:lpstr>
      <vt:lpstr>Naïve approach</vt:lpstr>
      <vt:lpstr>Naïve approach</vt:lpstr>
      <vt:lpstr>Approximation spaces to M_K</vt:lpstr>
      <vt:lpstr>Construction of M_K^∗ (A)</vt:lpstr>
      <vt:lpstr>Construction of M_K^∗ (A)</vt:lpstr>
      <vt:lpstr>The final approximation space</vt:lpstr>
      <vt:lpstr>Last bit of magic</vt:lpstr>
      <vt:lpstr>The approximation space F_K^∗</vt:lpstr>
      <vt:lpstr>The algorithm</vt:lpstr>
      <vt:lpstr>See it in action:</vt:lpstr>
      <vt:lpstr>Compared to our 1st attempt</vt:lpstr>
      <vt:lpstr>Results</vt:lpstr>
      <vt:lpstr>Deformations</vt:lpstr>
      <vt:lpstr>Global bijectivity in 3D</vt:lpstr>
      <vt:lpstr>Bijective BD parameterizations</vt:lpstr>
      <vt:lpstr>Tet-mesh improvement </vt:lpstr>
      <vt:lpstr>Tet-mesh improvement </vt:lpstr>
      <vt:lpstr>Conclusions and future work</vt:lpstr>
      <vt:lpstr>Acknowledgements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2013-05-09T15:06:12Z</dcterms:created>
  <dcterms:modified xsi:type="dcterms:W3CDTF">2014-08-27T01:22:25Z</dcterms:modified>
</cp:coreProperties>
</file>